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79"/>
  </p:notesMasterIdLst>
  <p:handoutMasterIdLst>
    <p:handoutMasterId r:id="rId80"/>
  </p:handoutMasterIdLst>
  <p:sldIdLst>
    <p:sldId id="256" r:id="rId5"/>
    <p:sldId id="257" r:id="rId6"/>
    <p:sldId id="459" r:id="rId7"/>
    <p:sldId id="412" r:id="rId8"/>
    <p:sldId id="391" r:id="rId9"/>
    <p:sldId id="392" r:id="rId10"/>
    <p:sldId id="393" r:id="rId11"/>
    <p:sldId id="394" r:id="rId12"/>
    <p:sldId id="395" r:id="rId13"/>
    <p:sldId id="416" r:id="rId14"/>
    <p:sldId id="396" r:id="rId15"/>
    <p:sldId id="397" r:id="rId16"/>
    <p:sldId id="398" r:id="rId17"/>
    <p:sldId id="399" r:id="rId18"/>
    <p:sldId id="310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684" r:id="rId29"/>
    <p:sldId id="409" r:id="rId30"/>
    <p:sldId id="410" r:id="rId31"/>
    <p:sldId id="715" r:id="rId32"/>
    <p:sldId id="703" r:id="rId33"/>
    <p:sldId id="704" r:id="rId34"/>
    <p:sldId id="411" r:id="rId35"/>
    <p:sldId id="301" r:id="rId36"/>
    <p:sldId id="302" r:id="rId37"/>
    <p:sldId id="303" r:id="rId38"/>
    <p:sldId id="304" r:id="rId39"/>
    <p:sldId id="307" r:id="rId40"/>
    <p:sldId id="305" r:id="rId41"/>
    <p:sldId id="308" r:id="rId42"/>
    <p:sldId id="309" r:id="rId43"/>
    <p:sldId id="311" r:id="rId44"/>
    <p:sldId id="312" r:id="rId45"/>
    <p:sldId id="369" r:id="rId46"/>
    <p:sldId id="692" r:id="rId47"/>
    <p:sldId id="693" r:id="rId48"/>
    <p:sldId id="318" r:id="rId49"/>
    <p:sldId id="313" r:id="rId50"/>
    <p:sldId id="315" r:id="rId51"/>
    <p:sldId id="319" r:id="rId52"/>
    <p:sldId id="695" r:id="rId53"/>
    <p:sldId id="696" r:id="rId54"/>
    <p:sldId id="316" r:id="rId55"/>
    <p:sldId id="320" r:id="rId56"/>
    <p:sldId id="326" r:id="rId57"/>
    <p:sldId id="321" r:id="rId58"/>
    <p:sldId id="322" r:id="rId59"/>
    <p:sldId id="323" r:id="rId60"/>
    <p:sldId id="324" r:id="rId61"/>
    <p:sldId id="325" r:id="rId62"/>
    <p:sldId id="370" r:id="rId63"/>
    <p:sldId id="413" r:id="rId64"/>
    <p:sldId id="694" r:id="rId65"/>
    <p:sldId id="707" r:id="rId66"/>
    <p:sldId id="708" r:id="rId67"/>
    <p:sldId id="711" r:id="rId68"/>
    <p:sldId id="688" r:id="rId69"/>
    <p:sldId id="689" r:id="rId70"/>
    <p:sldId id="690" r:id="rId71"/>
    <p:sldId id="691" r:id="rId72"/>
    <p:sldId id="478" r:id="rId73"/>
    <p:sldId id="480" r:id="rId74"/>
    <p:sldId id="714" r:id="rId75"/>
    <p:sldId id="713" r:id="rId76"/>
    <p:sldId id="712" r:id="rId77"/>
    <p:sldId id="268" r:id="rId7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nyi-Tóth Ando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F"/>
    <a:srgbClr val="C00000"/>
    <a:srgbClr val="0000FF"/>
    <a:srgbClr val="1E4571"/>
    <a:srgbClr val="7030A0"/>
    <a:srgbClr val="FF0000"/>
    <a:srgbClr val="0451A5"/>
    <a:srgbClr val="2BBCF0"/>
    <a:srgbClr val="DDDDDD"/>
    <a:srgbClr val="FC4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Közepesen sötét stílus 4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Közepesen sötét stílus 1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hér Dénes" userId="S::zdctmb@inf.elte.hu::b583acf5-7fcd-48c3-9173-ee28767cdd79" providerId="AD" clId="Web-{A56B7E50-1FA2-D9F2-B0BA-3D06D45AE912}"/>
    <pc:docChg chg="modSld">
      <pc:chgData name="Fehér Dénes" userId="S::zdctmb@inf.elte.hu::b583acf5-7fcd-48c3-9173-ee28767cdd79" providerId="AD" clId="Web-{A56B7E50-1FA2-D9F2-B0BA-3D06D45AE912}" dt="2025-03-18T07:21:51.379" v="7" actId="20577"/>
      <pc:docMkLst>
        <pc:docMk/>
      </pc:docMkLst>
      <pc:sldChg chg="modSp">
        <pc:chgData name="Fehér Dénes" userId="S::zdctmb@inf.elte.hu::b583acf5-7fcd-48c3-9173-ee28767cdd79" providerId="AD" clId="Web-{A56B7E50-1FA2-D9F2-B0BA-3D06D45AE912}" dt="2025-03-18T07:21:24.722" v="3" actId="20577"/>
        <pc:sldMkLst>
          <pc:docMk/>
          <pc:sldMk cId="0" sldId="256"/>
        </pc:sldMkLst>
        <pc:spChg chg="mod">
          <ac:chgData name="Fehér Dénes" userId="S::zdctmb@inf.elte.hu::b583acf5-7fcd-48c3-9173-ee28767cdd79" providerId="AD" clId="Web-{A56B7E50-1FA2-D9F2-B0BA-3D06D45AE912}" dt="2025-03-18T07:21:24.722" v="3" actId="20577"/>
          <ac:spMkLst>
            <pc:docMk/>
            <pc:sldMk cId="0" sldId="256"/>
            <ac:spMk id="2" creationId="{17F76678-B78E-43EA-8048-9650C4E3F65F}"/>
          </ac:spMkLst>
        </pc:spChg>
      </pc:sldChg>
      <pc:sldChg chg="modSp">
        <pc:chgData name="Fehér Dénes" userId="S::zdctmb@inf.elte.hu::b583acf5-7fcd-48c3-9173-ee28767cdd79" providerId="AD" clId="Web-{A56B7E50-1FA2-D9F2-B0BA-3D06D45AE912}" dt="2025-03-18T07:21:51.379" v="7" actId="20577"/>
        <pc:sldMkLst>
          <pc:docMk/>
          <pc:sldMk cId="0" sldId="459"/>
        </pc:sldMkLst>
        <pc:spChg chg="mod">
          <ac:chgData name="Fehér Dénes" userId="S::zdctmb@inf.elte.hu::b583acf5-7fcd-48c3-9173-ee28767cdd79" providerId="AD" clId="Web-{A56B7E50-1FA2-D9F2-B0BA-3D06D45AE912}" dt="2025-03-18T07:21:51.379" v="7" actId="20577"/>
          <ac:spMkLst>
            <pc:docMk/>
            <pc:sldMk cId="0" sldId="459"/>
            <ac:spMk id="13315" creationId="{04984E70-818E-4946-8883-04AFA7D4DAFB}"/>
          </ac:spMkLst>
        </pc:spChg>
      </pc:sldChg>
    </pc:docChg>
  </pc:docChgLst>
  <pc:docChgLst>
    <pc:chgData name="Fehér Dénes" userId="S::zdctmb@inf.elte.hu::b583acf5-7fcd-48c3-9173-ee28767cdd79" providerId="AD" clId="Web-{5FAFD51E-E1E9-B80A-9139-93BE69CC860F}"/>
    <pc:docChg chg="modSld">
      <pc:chgData name="Fehér Dénes" userId="S::zdctmb@inf.elte.hu::b583acf5-7fcd-48c3-9173-ee28767cdd79" providerId="AD" clId="Web-{5FAFD51E-E1E9-B80A-9139-93BE69CC860F}" dt="2025-03-11T07:17:42.214" v="0" actId="20577"/>
      <pc:docMkLst>
        <pc:docMk/>
      </pc:docMkLst>
      <pc:sldChg chg="modSp">
        <pc:chgData name="Fehér Dénes" userId="S::zdctmb@inf.elte.hu::b583acf5-7fcd-48c3-9173-ee28767cdd79" providerId="AD" clId="Web-{5FAFD51E-E1E9-B80A-9139-93BE69CC860F}" dt="2025-03-11T07:17:42.214" v="0" actId="20577"/>
        <pc:sldMkLst>
          <pc:docMk/>
          <pc:sldMk cId="0" sldId="257"/>
        </pc:sldMkLst>
        <pc:spChg chg="mod">
          <ac:chgData name="Fehér Dénes" userId="S::zdctmb@inf.elte.hu::b583acf5-7fcd-48c3-9173-ee28767cdd79" providerId="AD" clId="Web-{5FAFD51E-E1E9-B80A-9139-93BE69CC860F}" dt="2025-03-11T07:17:42.214" v="0" actId="20577"/>
          <ac:spMkLst>
            <pc:docMk/>
            <pc:sldMk cId="0" sldId="257"/>
            <ac:spMk id="3" creationId="{44EEC6F3-8751-4DD2-A63E-5F5DC103652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387C526-D35B-4245-B6D5-EFD79BD3B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C495CD8-8C02-4ED0-A461-857DC179F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C57726-71C0-484E-9A9B-B2C7E8E197D3}" type="datetimeFigureOut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FF49F3-60CB-48C3-B63E-EEA5A0B99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C352EA2-94E2-49F3-BEE0-137F8CCE9D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88F49-E932-4AA7-92AB-5BF511946BE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AAD23B2-99C3-46A2-8D8B-9A2DBC180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9273A6D-57F4-4B1A-8407-B109731914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FB06DA-7B2B-4195-9203-13C4EDA22C71}" type="datetimeFigureOut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B7F925CB-BD59-43DA-A96A-25A277DA8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EBE2CE41-CFF7-4C1B-AD7C-8BECA035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72CD9F1-DD60-4615-956C-5FF432C375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A77D50-AC9C-4911-9F19-BCDFE5B26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E26A077-D34E-4163-923F-64F86B9593F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>
            <a:extLst>
              <a:ext uri="{FF2B5EF4-FFF2-40B4-BE49-F238E27FC236}">
                <a16:creationId xmlns:a16="http://schemas.microsoft.com/office/drawing/2014/main" id="{8C37E834-2992-4D89-876A-51D5954E3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>
            <a:extLst>
              <a:ext uri="{FF2B5EF4-FFF2-40B4-BE49-F238E27FC236}">
                <a16:creationId xmlns:a16="http://schemas.microsoft.com/office/drawing/2014/main" id="{151D5D3A-FCA8-4DCE-838D-F23C17240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244" name="Dia számának helye 3">
            <a:extLst>
              <a:ext uri="{FF2B5EF4-FFF2-40B4-BE49-F238E27FC236}">
                <a16:creationId xmlns:a16="http://schemas.microsoft.com/office/drawing/2014/main" id="{7DF8D666-48E6-4B98-A9F4-9AEFD99DB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ED2C4F-2592-4BDB-8AF4-753AE36399F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iakép helye 1">
            <a:extLst>
              <a:ext uri="{FF2B5EF4-FFF2-40B4-BE49-F238E27FC236}">
                <a16:creationId xmlns:a16="http://schemas.microsoft.com/office/drawing/2014/main" id="{0AFBF372-B516-42BD-A8C3-254FA48EF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Jegyzetek helye 2">
            <a:extLst>
              <a:ext uri="{FF2B5EF4-FFF2-40B4-BE49-F238E27FC236}">
                <a16:creationId xmlns:a16="http://schemas.microsoft.com/office/drawing/2014/main" id="{430E8341-1BFF-4565-AEB2-AEDAFA4A4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8676" name="Dia számának helye 3">
            <a:extLst>
              <a:ext uri="{FF2B5EF4-FFF2-40B4-BE49-F238E27FC236}">
                <a16:creationId xmlns:a16="http://schemas.microsoft.com/office/drawing/2014/main" id="{984F37E0-41E2-4E35-AE2A-1F24DEBF22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FB9260-53E8-48B3-A31C-D2AEE6EF996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iakép helye 1">
            <a:extLst>
              <a:ext uri="{FF2B5EF4-FFF2-40B4-BE49-F238E27FC236}">
                <a16:creationId xmlns:a16="http://schemas.microsoft.com/office/drawing/2014/main" id="{2DE7B9B3-7762-475B-A76D-BD9BBEB12C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Jegyzetek helye 2">
            <a:extLst>
              <a:ext uri="{FF2B5EF4-FFF2-40B4-BE49-F238E27FC236}">
                <a16:creationId xmlns:a16="http://schemas.microsoft.com/office/drawing/2014/main" id="{69A5EB7D-B118-41C9-802E-765C78AA5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30724" name="Dia számának helye 3">
            <a:extLst>
              <a:ext uri="{FF2B5EF4-FFF2-40B4-BE49-F238E27FC236}">
                <a16:creationId xmlns:a16="http://schemas.microsoft.com/office/drawing/2014/main" id="{67E967DE-C48D-4943-81AA-301976212A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EDA3C7-A354-4523-A4CC-CB7BF5F90E4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iakép helye 1">
            <a:extLst>
              <a:ext uri="{FF2B5EF4-FFF2-40B4-BE49-F238E27FC236}">
                <a16:creationId xmlns:a16="http://schemas.microsoft.com/office/drawing/2014/main" id="{9B89762A-943E-4777-BF6B-80DD7166B9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Jegyzetek helye 2">
            <a:extLst>
              <a:ext uri="{FF2B5EF4-FFF2-40B4-BE49-F238E27FC236}">
                <a16:creationId xmlns:a16="http://schemas.microsoft.com/office/drawing/2014/main" id="{421F4E84-C5A7-4DDF-8AB5-C002B7D47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32772" name="Dia számának helye 3">
            <a:extLst>
              <a:ext uri="{FF2B5EF4-FFF2-40B4-BE49-F238E27FC236}">
                <a16:creationId xmlns:a16="http://schemas.microsoft.com/office/drawing/2014/main" id="{1B1C43AE-196B-4B49-8341-AD9F5B4988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430F18-B846-456B-BC1C-B239CAEB104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iakép helye 1">
            <a:extLst>
              <a:ext uri="{FF2B5EF4-FFF2-40B4-BE49-F238E27FC236}">
                <a16:creationId xmlns:a16="http://schemas.microsoft.com/office/drawing/2014/main" id="{17FE68D5-F693-4412-99CE-FD0080CD2E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Jegyzetek helye 2">
            <a:extLst>
              <a:ext uri="{FF2B5EF4-FFF2-40B4-BE49-F238E27FC236}">
                <a16:creationId xmlns:a16="http://schemas.microsoft.com/office/drawing/2014/main" id="{9CA06698-5638-4203-AFA9-63CFC6D31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34820" name="Dia számának helye 3">
            <a:extLst>
              <a:ext uri="{FF2B5EF4-FFF2-40B4-BE49-F238E27FC236}">
                <a16:creationId xmlns:a16="http://schemas.microsoft.com/office/drawing/2014/main" id="{5641C378-56D6-4B9B-9DE3-C983B2160C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3EECD2-D705-4BB0-AC1F-8672141F8E0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iakép helye 1">
            <a:extLst>
              <a:ext uri="{FF2B5EF4-FFF2-40B4-BE49-F238E27FC236}">
                <a16:creationId xmlns:a16="http://schemas.microsoft.com/office/drawing/2014/main" id="{5C1F0360-5141-4CC6-918F-E245DF0C1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Jegyzetek helye 2">
            <a:extLst>
              <a:ext uri="{FF2B5EF4-FFF2-40B4-BE49-F238E27FC236}">
                <a16:creationId xmlns:a16="http://schemas.microsoft.com/office/drawing/2014/main" id="{43663229-360B-4B17-BA44-E6CB70EF4B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36868" name="Dia számának helye 3">
            <a:extLst>
              <a:ext uri="{FF2B5EF4-FFF2-40B4-BE49-F238E27FC236}">
                <a16:creationId xmlns:a16="http://schemas.microsoft.com/office/drawing/2014/main" id="{501FEAF1-A656-4DC6-804F-5E11292E5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8B7E1A-477A-491A-AE0B-58007728DE0D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iakép helye 1">
            <a:extLst>
              <a:ext uri="{FF2B5EF4-FFF2-40B4-BE49-F238E27FC236}">
                <a16:creationId xmlns:a16="http://schemas.microsoft.com/office/drawing/2014/main" id="{11D73208-B181-460C-9EE8-C46C48D08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Jegyzetek helye 2">
            <a:extLst>
              <a:ext uri="{FF2B5EF4-FFF2-40B4-BE49-F238E27FC236}">
                <a16:creationId xmlns:a16="http://schemas.microsoft.com/office/drawing/2014/main" id="{7908F99A-2822-49AA-AD30-B396FB830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38916" name="Dia számának helye 3">
            <a:extLst>
              <a:ext uri="{FF2B5EF4-FFF2-40B4-BE49-F238E27FC236}">
                <a16:creationId xmlns:a16="http://schemas.microsoft.com/office/drawing/2014/main" id="{05F5ED79-C487-4131-B33C-FE58A2738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C6A260-D0D5-415F-AB1F-18EC7E26ABBE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iakép helye 1">
            <a:extLst>
              <a:ext uri="{FF2B5EF4-FFF2-40B4-BE49-F238E27FC236}">
                <a16:creationId xmlns:a16="http://schemas.microsoft.com/office/drawing/2014/main" id="{0F27D33A-521E-469E-B16A-BBF161C31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Jegyzetek helye 2">
            <a:extLst>
              <a:ext uri="{FF2B5EF4-FFF2-40B4-BE49-F238E27FC236}">
                <a16:creationId xmlns:a16="http://schemas.microsoft.com/office/drawing/2014/main" id="{6101E8A5-0E27-465C-BFAF-380B5FDE3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40964" name="Dia számának helye 3">
            <a:extLst>
              <a:ext uri="{FF2B5EF4-FFF2-40B4-BE49-F238E27FC236}">
                <a16:creationId xmlns:a16="http://schemas.microsoft.com/office/drawing/2014/main" id="{891FEAC7-4114-4D6C-9596-6DA5CA727A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851ACA-9197-40C9-AC6B-E438366DADD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iakép helye 1">
            <a:extLst>
              <a:ext uri="{FF2B5EF4-FFF2-40B4-BE49-F238E27FC236}">
                <a16:creationId xmlns:a16="http://schemas.microsoft.com/office/drawing/2014/main" id="{B8CE5DFC-7A9D-49AD-A09F-C111A9332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Jegyzetek helye 2">
            <a:extLst>
              <a:ext uri="{FF2B5EF4-FFF2-40B4-BE49-F238E27FC236}">
                <a16:creationId xmlns:a16="http://schemas.microsoft.com/office/drawing/2014/main" id="{59281759-ED99-4716-9FC5-974592E80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43012" name="Dia számának helye 3">
            <a:extLst>
              <a:ext uri="{FF2B5EF4-FFF2-40B4-BE49-F238E27FC236}">
                <a16:creationId xmlns:a16="http://schemas.microsoft.com/office/drawing/2014/main" id="{10EDC1BC-30AA-4D55-8578-FFE70109B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D26903-A075-42FA-BA01-C4B8A0DE73F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iakép helye 1">
            <a:extLst>
              <a:ext uri="{FF2B5EF4-FFF2-40B4-BE49-F238E27FC236}">
                <a16:creationId xmlns:a16="http://schemas.microsoft.com/office/drawing/2014/main" id="{F2FD153C-EF52-48D9-B0B7-F327DE0AB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Jegyzetek helye 2">
            <a:extLst>
              <a:ext uri="{FF2B5EF4-FFF2-40B4-BE49-F238E27FC236}">
                <a16:creationId xmlns:a16="http://schemas.microsoft.com/office/drawing/2014/main" id="{1B9FC417-DA43-4E02-BE3B-79E6B660B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45060" name="Dia számának helye 3">
            <a:extLst>
              <a:ext uri="{FF2B5EF4-FFF2-40B4-BE49-F238E27FC236}">
                <a16:creationId xmlns:a16="http://schemas.microsoft.com/office/drawing/2014/main" id="{AEA30FA7-3B5C-4009-9310-FAE539AB8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647173-B36E-4BED-ACA1-153DA560149D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iakép helye 1">
            <a:extLst>
              <a:ext uri="{FF2B5EF4-FFF2-40B4-BE49-F238E27FC236}">
                <a16:creationId xmlns:a16="http://schemas.microsoft.com/office/drawing/2014/main" id="{92ED993C-9C50-43C5-ABB8-19B124C6CF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Jegyzetek helye 2">
            <a:extLst>
              <a:ext uri="{FF2B5EF4-FFF2-40B4-BE49-F238E27FC236}">
                <a16:creationId xmlns:a16="http://schemas.microsoft.com/office/drawing/2014/main" id="{E3263F68-51FB-4636-A193-36D3D29A0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47108" name="Dia számának helye 3">
            <a:extLst>
              <a:ext uri="{FF2B5EF4-FFF2-40B4-BE49-F238E27FC236}">
                <a16:creationId xmlns:a16="http://schemas.microsoft.com/office/drawing/2014/main" id="{CC205ADF-BADB-4955-AE2D-F7B241564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4251D9-34F6-4103-9D0B-2AA03EA7A1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iakép helye 1">
            <a:extLst>
              <a:ext uri="{FF2B5EF4-FFF2-40B4-BE49-F238E27FC236}">
                <a16:creationId xmlns:a16="http://schemas.microsoft.com/office/drawing/2014/main" id="{E04C26C2-8EF4-4BEC-B7BE-D6D357B29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Jegyzetek helye 2">
            <a:extLst>
              <a:ext uri="{FF2B5EF4-FFF2-40B4-BE49-F238E27FC236}">
                <a16:creationId xmlns:a16="http://schemas.microsoft.com/office/drawing/2014/main" id="{415A4B6C-5B58-4A96-8BAE-4310CC68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292" name="Dia számának helye 3">
            <a:extLst>
              <a:ext uri="{FF2B5EF4-FFF2-40B4-BE49-F238E27FC236}">
                <a16:creationId xmlns:a16="http://schemas.microsoft.com/office/drawing/2014/main" id="{8A71D46F-F2E5-4EA1-BD3F-B4F87E158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C9B3E6-06EC-4F09-9559-53CB78B9129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iakép helye 1">
            <a:extLst>
              <a:ext uri="{FF2B5EF4-FFF2-40B4-BE49-F238E27FC236}">
                <a16:creationId xmlns:a16="http://schemas.microsoft.com/office/drawing/2014/main" id="{B8A66501-F297-4AA5-8DF6-DE79819BBB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Jegyzetek helye 2">
            <a:extLst>
              <a:ext uri="{FF2B5EF4-FFF2-40B4-BE49-F238E27FC236}">
                <a16:creationId xmlns:a16="http://schemas.microsoft.com/office/drawing/2014/main" id="{528381AD-DC3C-4327-BA9E-471FCCE4C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49156" name="Dia számának helye 3">
            <a:extLst>
              <a:ext uri="{FF2B5EF4-FFF2-40B4-BE49-F238E27FC236}">
                <a16:creationId xmlns:a16="http://schemas.microsoft.com/office/drawing/2014/main" id="{C51E7CF7-7493-40B8-89C5-5F049557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D101B4-EEC5-46E4-BC9C-1ED02E5BEE6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iakép helye 1">
            <a:extLst>
              <a:ext uri="{FF2B5EF4-FFF2-40B4-BE49-F238E27FC236}">
                <a16:creationId xmlns:a16="http://schemas.microsoft.com/office/drawing/2014/main" id="{7EF77942-9ACA-4D8A-83D4-6380BD028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Jegyzetek helye 2">
            <a:extLst>
              <a:ext uri="{FF2B5EF4-FFF2-40B4-BE49-F238E27FC236}">
                <a16:creationId xmlns:a16="http://schemas.microsoft.com/office/drawing/2014/main" id="{C9ED7937-1EE9-43B4-BDBD-66FAEEDBD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51204" name="Dia számának helye 3">
            <a:extLst>
              <a:ext uri="{FF2B5EF4-FFF2-40B4-BE49-F238E27FC236}">
                <a16:creationId xmlns:a16="http://schemas.microsoft.com/office/drawing/2014/main" id="{43A3F66E-7ADF-44F5-8329-03CB2815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F62A31-ABCE-4E3C-9A8E-2C3E8D1A4D4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Diakép helye 1">
            <a:extLst>
              <a:ext uri="{FF2B5EF4-FFF2-40B4-BE49-F238E27FC236}">
                <a16:creationId xmlns:a16="http://schemas.microsoft.com/office/drawing/2014/main" id="{7DADBAF3-BC37-4655-B1EA-816E7438F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Jegyzetek helye 2">
            <a:extLst>
              <a:ext uri="{FF2B5EF4-FFF2-40B4-BE49-F238E27FC236}">
                <a16:creationId xmlns:a16="http://schemas.microsoft.com/office/drawing/2014/main" id="{465EDEAC-EE48-462A-BC34-95874622F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53252" name="Dia számának helye 3">
            <a:extLst>
              <a:ext uri="{FF2B5EF4-FFF2-40B4-BE49-F238E27FC236}">
                <a16:creationId xmlns:a16="http://schemas.microsoft.com/office/drawing/2014/main" id="{7E4D01AB-73DC-4D03-8F1D-3B52E0E00F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97AB4F-F4C0-421C-B11E-7AAA1D278D5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Diakép helye 1">
            <a:extLst>
              <a:ext uri="{FF2B5EF4-FFF2-40B4-BE49-F238E27FC236}">
                <a16:creationId xmlns:a16="http://schemas.microsoft.com/office/drawing/2014/main" id="{F1110CCA-AE11-4B8C-8421-4FAB187A4D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Jegyzetek helye 2">
            <a:extLst>
              <a:ext uri="{FF2B5EF4-FFF2-40B4-BE49-F238E27FC236}">
                <a16:creationId xmlns:a16="http://schemas.microsoft.com/office/drawing/2014/main" id="{119EEF06-A097-44C3-8FFE-9D19440D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55300" name="Dia számának helye 3">
            <a:extLst>
              <a:ext uri="{FF2B5EF4-FFF2-40B4-BE49-F238E27FC236}">
                <a16:creationId xmlns:a16="http://schemas.microsoft.com/office/drawing/2014/main" id="{4FEE5846-7C03-4D5C-8D3A-5DABDAC41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8C63BF-6407-4FAD-B439-264467B0A85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kép helye 1">
            <a:extLst>
              <a:ext uri="{FF2B5EF4-FFF2-40B4-BE49-F238E27FC236}">
                <a16:creationId xmlns:a16="http://schemas.microsoft.com/office/drawing/2014/main" id="{BB2C0A08-FB95-4999-B898-E7295FA40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2C09FAC-51D6-43AA-AB3E-CC4E06672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57348" name="Dia számának helye 3">
            <a:extLst>
              <a:ext uri="{FF2B5EF4-FFF2-40B4-BE49-F238E27FC236}">
                <a16:creationId xmlns:a16="http://schemas.microsoft.com/office/drawing/2014/main" id="{AAD5D5A8-E723-4F4E-AEF0-26D465D10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C1281-A7A3-41DA-9F28-AB24AEF743F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D7B45-3CBD-6194-94A5-6249C854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1D1AC89-CE03-9079-79B3-F161CB4A1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9F489DD-7ABB-73A2-FD40-3CCE150C2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https://developer.mozilla.org/en-US/docs/Web/CSS/@media/prefers-color-scheme</a:t>
            </a:r>
          </a:p>
        </p:txBody>
      </p:sp>
    </p:spTree>
    <p:extLst>
      <p:ext uri="{BB962C8B-B14F-4D97-AF65-F5344CB8AC3E}">
        <p14:creationId xmlns:p14="http://schemas.microsoft.com/office/powerpoint/2010/main" val="1167008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iakép helye 1">
            <a:extLst>
              <a:ext uri="{FF2B5EF4-FFF2-40B4-BE49-F238E27FC236}">
                <a16:creationId xmlns:a16="http://schemas.microsoft.com/office/drawing/2014/main" id="{B594AAD4-F2E5-4417-B5FB-71232ABB6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Jegyzetek helye 2">
            <a:extLst>
              <a:ext uri="{FF2B5EF4-FFF2-40B4-BE49-F238E27FC236}">
                <a16:creationId xmlns:a16="http://schemas.microsoft.com/office/drawing/2014/main" id="{1E0400B0-5025-4838-B9BF-4794A1821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59396" name="Dia számának helye 3">
            <a:extLst>
              <a:ext uri="{FF2B5EF4-FFF2-40B4-BE49-F238E27FC236}">
                <a16:creationId xmlns:a16="http://schemas.microsoft.com/office/drawing/2014/main" id="{C2885FCD-CDB0-4298-83C7-D3DA517D95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457CED-519A-452A-B8D1-1A4829B6A25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iakép helye 1">
            <a:extLst>
              <a:ext uri="{FF2B5EF4-FFF2-40B4-BE49-F238E27FC236}">
                <a16:creationId xmlns:a16="http://schemas.microsoft.com/office/drawing/2014/main" id="{CA4E22F4-F115-431C-A015-C61D0B3B96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Jegyzetek helye 2">
            <a:extLst>
              <a:ext uri="{FF2B5EF4-FFF2-40B4-BE49-F238E27FC236}">
                <a16:creationId xmlns:a16="http://schemas.microsoft.com/office/drawing/2014/main" id="{D976C407-527A-4425-A40B-000C81CAB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1444" name="Dia számának helye 3">
            <a:extLst>
              <a:ext uri="{FF2B5EF4-FFF2-40B4-BE49-F238E27FC236}">
                <a16:creationId xmlns:a16="http://schemas.microsoft.com/office/drawing/2014/main" id="{23195B40-FB9E-42CB-B94C-C50141730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BFFE9A-F521-4E14-856E-79A52337348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iakép helye 1">
            <a:extLst>
              <a:ext uri="{FF2B5EF4-FFF2-40B4-BE49-F238E27FC236}">
                <a16:creationId xmlns:a16="http://schemas.microsoft.com/office/drawing/2014/main" id="{AF8F4A1D-A39C-42F5-9FC4-3C765AA48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Jegyzetek helye 2">
            <a:extLst>
              <a:ext uri="{FF2B5EF4-FFF2-40B4-BE49-F238E27FC236}">
                <a16:creationId xmlns:a16="http://schemas.microsoft.com/office/drawing/2014/main" id="{D73210C9-BE0A-4BC1-8479-0A4C1175A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3492" name="Dia számának helye 3">
            <a:extLst>
              <a:ext uri="{FF2B5EF4-FFF2-40B4-BE49-F238E27FC236}">
                <a16:creationId xmlns:a16="http://schemas.microsoft.com/office/drawing/2014/main" id="{64190198-E3DC-4D5B-B2C2-2B4E9BB1F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1D376A-6B44-4F86-9B84-32E8CEB7616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5D2F-88CB-D2B9-9875-65AC64A1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iakép helye 1">
            <a:extLst>
              <a:ext uri="{FF2B5EF4-FFF2-40B4-BE49-F238E27FC236}">
                <a16:creationId xmlns:a16="http://schemas.microsoft.com/office/drawing/2014/main" id="{C8597F65-E541-6013-4496-575D71D85E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Jegyzetek helye 2">
            <a:extLst>
              <a:ext uri="{FF2B5EF4-FFF2-40B4-BE49-F238E27FC236}">
                <a16:creationId xmlns:a16="http://schemas.microsoft.com/office/drawing/2014/main" id="{D8E997D1-6B53-F4A2-C0EB-79F7E4AA9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59396" name="Dia számának helye 3">
            <a:extLst>
              <a:ext uri="{FF2B5EF4-FFF2-40B4-BE49-F238E27FC236}">
                <a16:creationId xmlns:a16="http://schemas.microsoft.com/office/drawing/2014/main" id="{8E406317-9A09-0F47-F5A9-ABB3F1413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457CED-519A-452A-B8D1-1A4829B6A25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1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>
            <a:extLst>
              <a:ext uri="{FF2B5EF4-FFF2-40B4-BE49-F238E27FC236}">
                <a16:creationId xmlns:a16="http://schemas.microsoft.com/office/drawing/2014/main" id="{375C9F99-00A2-4216-8D40-1A088D02F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>
            <a:extLst>
              <a:ext uri="{FF2B5EF4-FFF2-40B4-BE49-F238E27FC236}">
                <a16:creationId xmlns:a16="http://schemas.microsoft.com/office/drawing/2014/main" id="{A80BDC78-6F8A-4E86-8D94-ABED1127F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340" name="Dia számának helye 3">
            <a:extLst>
              <a:ext uri="{FF2B5EF4-FFF2-40B4-BE49-F238E27FC236}">
                <a16:creationId xmlns:a16="http://schemas.microsoft.com/office/drawing/2014/main" id="{B1CDC429-977B-4ABD-8DDE-B294719E6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709DDF-2E6C-4637-9B11-2622D7BDA30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35C7-92F0-F0D1-69E6-28B199B09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iakép helye 1">
            <a:extLst>
              <a:ext uri="{FF2B5EF4-FFF2-40B4-BE49-F238E27FC236}">
                <a16:creationId xmlns:a16="http://schemas.microsoft.com/office/drawing/2014/main" id="{3A4B60DE-1A00-6228-24C3-62DAFA272E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Jegyzetek helye 2">
            <a:extLst>
              <a:ext uri="{FF2B5EF4-FFF2-40B4-BE49-F238E27FC236}">
                <a16:creationId xmlns:a16="http://schemas.microsoft.com/office/drawing/2014/main" id="{711C5C3F-8851-B3A8-0100-501EDEA814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1444" name="Dia számának helye 3">
            <a:extLst>
              <a:ext uri="{FF2B5EF4-FFF2-40B4-BE49-F238E27FC236}">
                <a16:creationId xmlns:a16="http://schemas.microsoft.com/office/drawing/2014/main" id="{300E5BCB-F643-1329-7983-921327C6F7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BFFE9A-F521-4E14-856E-79A52337348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80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iakép helye 1">
            <a:extLst>
              <a:ext uri="{FF2B5EF4-FFF2-40B4-BE49-F238E27FC236}">
                <a16:creationId xmlns:a16="http://schemas.microsoft.com/office/drawing/2014/main" id="{AF8F4A1D-A39C-42F5-9FC4-3C765AA48F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Jegyzetek helye 2">
            <a:extLst>
              <a:ext uri="{FF2B5EF4-FFF2-40B4-BE49-F238E27FC236}">
                <a16:creationId xmlns:a16="http://schemas.microsoft.com/office/drawing/2014/main" id="{D73210C9-BE0A-4BC1-8479-0A4C1175A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3492" name="Dia számának helye 3">
            <a:extLst>
              <a:ext uri="{FF2B5EF4-FFF2-40B4-BE49-F238E27FC236}">
                <a16:creationId xmlns:a16="http://schemas.microsoft.com/office/drawing/2014/main" id="{64190198-E3DC-4D5B-B2C2-2B4E9BB1F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1D376A-6B44-4F86-9B84-32E8CEB7616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iakép helye 1">
            <a:extLst>
              <a:ext uri="{FF2B5EF4-FFF2-40B4-BE49-F238E27FC236}">
                <a16:creationId xmlns:a16="http://schemas.microsoft.com/office/drawing/2014/main" id="{A82F76E0-67F5-4D71-844D-E6640774CA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Jegyzetek helye 2">
            <a:extLst>
              <a:ext uri="{FF2B5EF4-FFF2-40B4-BE49-F238E27FC236}">
                <a16:creationId xmlns:a16="http://schemas.microsoft.com/office/drawing/2014/main" id="{969245D1-9D63-4A76-8CC2-2BA76AC37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5540" name="Dia számának helye 3">
            <a:extLst>
              <a:ext uri="{FF2B5EF4-FFF2-40B4-BE49-F238E27FC236}">
                <a16:creationId xmlns:a16="http://schemas.microsoft.com/office/drawing/2014/main" id="{FBF394C7-2C12-4CA4-B888-E98E6E5329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0257AC-B049-4C5C-8A50-FDB4495D4A1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iakép helye 1">
            <a:extLst>
              <a:ext uri="{FF2B5EF4-FFF2-40B4-BE49-F238E27FC236}">
                <a16:creationId xmlns:a16="http://schemas.microsoft.com/office/drawing/2014/main" id="{2FF5A7A6-2EC1-4765-91C7-7B23805770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Jegyzetek helye 2">
            <a:extLst>
              <a:ext uri="{FF2B5EF4-FFF2-40B4-BE49-F238E27FC236}">
                <a16:creationId xmlns:a16="http://schemas.microsoft.com/office/drawing/2014/main" id="{B70F1C72-65E7-4F54-84FC-B648F4809B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7588" name="Dia számának helye 3">
            <a:extLst>
              <a:ext uri="{FF2B5EF4-FFF2-40B4-BE49-F238E27FC236}">
                <a16:creationId xmlns:a16="http://schemas.microsoft.com/office/drawing/2014/main" id="{07F12898-4BCE-4D20-8139-91ABCBC4A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FCBA1D-3D01-4A00-87C7-D7D6AE662A9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iakép helye 1">
            <a:extLst>
              <a:ext uri="{FF2B5EF4-FFF2-40B4-BE49-F238E27FC236}">
                <a16:creationId xmlns:a16="http://schemas.microsoft.com/office/drawing/2014/main" id="{045CFAFA-BDCF-4FE8-8268-7A7DD5F82A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Jegyzetek helye 2">
            <a:extLst>
              <a:ext uri="{FF2B5EF4-FFF2-40B4-BE49-F238E27FC236}">
                <a16:creationId xmlns:a16="http://schemas.microsoft.com/office/drawing/2014/main" id="{923CFA23-BDB2-4D3B-BCB4-C25A0C7B4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69636" name="Dia számának helye 3">
            <a:extLst>
              <a:ext uri="{FF2B5EF4-FFF2-40B4-BE49-F238E27FC236}">
                <a16:creationId xmlns:a16="http://schemas.microsoft.com/office/drawing/2014/main" id="{30F6A990-9683-45A8-8775-0262104C11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263D05-77A6-457A-90C8-009CD56A28E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iakép helye 1">
            <a:extLst>
              <a:ext uri="{FF2B5EF4-FFF2-40B4-BE49-F238E27FC236}">
                <a16:creationId xmlns:a16="http://schemas.microsoft.com/office/drawing/2014/main" id="{19EE0651-3A1C-4DAB-B054-7DEBEE605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Jegyzetek helye 2">
            <a:extLst>
              <a:ext uri="{FF2B5EF4-FFF2-40B4-BE49-F238E27FC236}">
                <a16:creationId xmlns:a16="http://schemas.microsoft.com/office/drawing/2014/main" id="{A6852CA5-8720-47B6-B7D8-CF32E44100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71684" name="Dia számának helye 3">
            <a:extLst>
              <a:ext uri="{FF2B5EF4-FFF2-40B4-BE49-F238E27FC236}">
                <a16:creationId xmlns:a16="http://schemas.microsoft.com/office/drawing/2014/main" id="{EA2E0A5D-AE57-40FE-8A19-66B6846B49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405985-61DE-499C-A3B0-5CE025C63BB9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iakép helye 1">
            <a:extLst>
              <a:ext uri="{FF2B5EF4-FFF2-40B4-BE49-F238E27FC236}">
                <a16:creationId xmlns:a16="http://schemas.microsoft.com/office/drawing/2014/main" id="{33C0E371-EF1F-4D2F-8AB9-5985A3E849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Jegyzetek helye 2">
            <a:extLst>
              <a:ext uri="{FF2B5EF4-FFF2-40B4-BE49-F238E27FC236}">
                <a16:creationId xmlns:a16="http://schemas.microsoft.com/office/drawing/2014/main" id="{FD3F1A28-BC81-429C-809A-758E30248F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73732" name="Dia számának helye 3">
            <a:extLst>
              <a:ext uri="{FF2B5EF4-FFF2-40B4-BE49-F238E27FC236}">
                <a16:creationId xmlns:a16="http://schemas.microsoft.com/office/drawing/2014/main" id="{A10E3BBF-DC5A-4F74-83EE-2A6957E65F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6CF395-1A1F-4BB2-8561-F6CBFC560EF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Diakép helye 1">
            <a:extLst>
              <a:ext uri="{FF2B5EF4-FFF2-40B4-BE49-F238E27FC236}">
                <a16:creationId xmlns:a16="http://schemas.microsoft.com/office/drawing/2014/main" id="{08DE1F9F-29F9-4FB7-9490-A038989CE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Jegyzetek helye 2">
            <a:extLst>
              <a:ext uri="{FF2B5EF4-FFF2-40B4-BE49-F238E27FC236}">
                <a16:creationId xmlns:a16="http://schemas.microsoft.com/office/drawing/2014/main" id="{DF91294A-CA04-469B-927C-BA72030C1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75780" name="Dia számának helye 3">
            <a:extLst>
              <a:ext uri="{FF2B5EF4-FFF2-40B4-BE49-F238E27FC236}">
                <a16:creationId xmlns:a16="http://schemas.microsoft.com/office/drawing/2014/main" id="{1048314F-7E58-44AB-AE9A-176C51968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030C46-3032-4ED5-90AD-705491E58A49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Diakép helye 1">
            <a:extLst>
              <a:ext uri="{FF2B5EF4-FFF2-40B4-BE49-F238E27FC236}">
                <a16:creationId xmlns:a16="http://schemas.microsoft.com/office/drawing/2014/main" id="{B5A32F91-6050-4F70-8550-68A6DB2F8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Jegyzetek helye 2">
            <a:extLst>
              <a:ext uri="{FF2B5EF4-FFF2-40B4-BE49-F238E27FC236}">
                <a16:creationId xmlns:a16="http://schemas.microsoft.com/office/drawing/2014/main" id="{680149CB-DD10-4A45-BED5-61B302C22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77828" name="Dia számának helye 3">
            <a:extLst>
              <a:ext uri="{FF2B5EF4-FFF2-40B4-BE49-F238E27FC236}">
                <a16:creationId xmlns:a16="http://schemas.microsoft.com/office/drawing/2014/main" id="{463C7D94-5056-4C25-87B9-6D0C6DB3A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826E4D-DFD2-42AF-B014-48173B33250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iakép helye 1">
            <a:extLst>
              <a:ext uri="{FF2B5EF4-FFF2-40B4-BE49-F238E27FC236}">
                <a16:creationId xmlns:a16="http://schemas.microsoft.com/office/drawing/2014/main" id="{F4C103D3-78A3-43C8-8D40-106F9E5D81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Jegyzetek helye 2">
            <a:extLst>
              <a:ext uri="{FF2B5EF4-FFF2-40B4-BE49-F238E27FC236}">
                <a16:creationId xmlns:a16="http://schemas.microsoft.com/office/drawing/2014/main" id="{AF431177-A89F-44A2-A543-E68C6CC7B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87044" name="Dia számának helye 3">
            <a:extLst>
              <a:ext uri="{FF2B5EF4-FFF2-40B4-BE49-F238E27FC236}">
                <a16:creationId xmlns:a16="http://schemas.microsoft.com/office/drawing/2014/main" id="{F908DB0A-76D9-469A-A7D9-3353F3BBA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616BD9-6974-4554-911B-0905EC6F9CD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iakép helye 1">
            <a:extLst>
              <a:ext uri="{FF2B5EF4-FFF2-40B4-BE49-F238E27FC236}">
                <a16:creationId xmlns:a16="http://schemas.microsoft.com/office/drawing/2014/main" id="{CC8BB575-6728-49B9-94A3-235AEF38A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Jegyzetek helye 2">
            <a:extLst>
              <a:ext uri="{FF2B5EF4-FFF2-40B4-BE49-F238E27FC236}">
                <a16:creationId xmlns:a16="http://schemas.microsoft.com/office/drawing/2014/main" id="{842237E9-89A4-45EF-87F9-F27A58C84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hu-HU" alt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4D7E784-8AEC-4799-B31D-10FE1C9A3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0DB3D6-6D1F-44F4-863E-10677FC62CF3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iakép helye 1">
            <a:extLst>
              <a:ext uri="{FF2B5EF4-FFF2-40B4-BE49-F238E27FC236}">
                <a16:creationId xmlns:a16="http://schemas.microsoft.com/office/drawing/2014/main" id="{42B3A41F-D9C7-4285-87C4-8676A347EC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D91A55A-2301-471E-83E2-927D9AA21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89092" name="Dia számának helye 3">
            <a:extLst>
              <a:ext uri="{FF2B5EF4-FFF2-40B4-BE49-F238E27FC236}">
                <a16:creationId xmlns:a16="http://schemas.microsoft.com/office/drawing/2014/main" id="{60A3687A-DCF1-4444-B588-3A32C9469B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CA406A-D8CA-4ED4-AAD9-6658DE21BDB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Diakép helye 1">
            <a:extLst>
              <a:ext uri="{FF2B5EF4-FFF2-40B4-BE49-F238E27FC236}">
                <a16:creationId xmlns:a16="http://schemas.microsoft.com/office/drawing/2014/main" id="{6712EF09-B125-492C-9501-17B2D4BB93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953467E-D45B-44FA-BBDF-3B99D2E6F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91140" name="Dia számának helye 3">
            <a:extLst>
              <a:ext uri="{FF2B5EF4-FFF2-40B4-BE49-F238E27FC236}">
                <a16:creationId xmlns:a16="http://schemas.microsoft.com/office/drawing/2014/main" id="{FF6A5E28-883B-47B9-A5BD-F988C8CFB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9838A9-CBD2-4838-BC58-B98E4AAEE07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kép helye 1">
            <a:extLst>
              <a:ext uri="{FF2B5EF4-FFF2-40B4-BE49-F238E27FC236}">
                <a16:creationId xmlns:a16="http://schemas.microsoft.com/office/drawing/2014/main" id="{9BF93230-0528-4374-A8CE-57C2DF63BE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Jegyzetek helye 2">
            <a:extLst>
              <a:ext uri="{FF2B5EF4-FFF2-40B4-BE49-F238E27FC236}">
                <a16:creationId xmlns:a16="http://schemas.microsoft.com/office/drawing/2014/main" id="{5E396113-2302-465F-ADEA-6C9229A5AB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3188" name="Dia számának helye 3">
            <a:extLst>
              <a:ext uri="{FF2B5EF4-FFF2-40B4-BE49-F238E27FC236}">
                <a16:creationId xmlns:a16="http://schemas.microsoft.com/office/drawing/2014/main" id="{32F943C6-0A18-4BE3-AF46-39B1564F22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D8BC04-BD38-43CE-873F-DB86C07702B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99AF2-159C-6F64-802B-3C5DB8D0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kép helye 1">
            <a:extLst>
              <a:ext uri="{FF2B5EF4-FFF2-40B4-BE49-F238E27FC236}">
                <a16:creationId xmlns:a16="http://schemas.microsoft.com/office/drawing/2014/main" id="{AE9D3BA8-BE01-BCB2-BCEB-8F1EC025B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Jegyzetek helye 2">
            <a:extLst>
              <a:ext uri="{FF2B5EF4-FFF2-40B4-BE49-F238E27FC236}">
                <a16:creationId xmlns:a16="http://schemas.microsoft.com/office/drawing/2014/main" id="{2D94D048-F642-9CB1-E1A3-47DD79DCA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3188" name="Dia számának helye 3">
            <a:extLst>
              <a:ext uri="{FF2B5EF4-FFF2-40B4-BE49-F238E27FC236}">
                <a16:creationId xmlns:a16="http://schemas.microsoft.com/office/drawing/2014/main" id="{B6A825A2-76D7-0DDB-780B-3BC98DE0A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D8BC04-BD38-43CE-873F-DB86C07702B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BD481-0531-F3D9-81B8-0413831C9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kép helye 1">
            <a:extLst>
              <a:ext uri="{FF2B5EF4-FFF2-40B4-BE49-F238E27FC236}">
                <a16:creationId xmlns:a16="http://schemas.microsoft.com/office/drawing/2014/main" id="{7B0BF690-FCDE-447F-4B2B-FC60EBCBF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Jegyzetek helye 2">
            <a:extLst>
              <a:ext uri="{FF2B5EF4-FFF2-40B4-BE49-F238E27FC236}">
                <a16:creationId xmlns:a16="http://schemas.microsoft.com/office/drawing/2014/main" id="{0F4FB5AF-513C-3E62-85D5-0AD079922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3188" name="Dia számának helye 3">
            <a:extLst>
              <a:ext uri="{FF2B5EF4-FFF2-40B4-BE49-F238E27FC236}">
                <a16:creationId xmlns:a16="http://schemas.microsoft.com/office/drawing/2014/main" id="{88444373-9675-9112-75A4-52A800E8AB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D8BC04-BD38-43CE-873F-DB86C07702B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89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iakép helye 1">
            <a:extLst>
              <a:ext uri="{FF2B5EF4-FFF2-40B4-BE49-F238E27FC236}">
                <a16:creationId xmlns:a16="http://schemas.microsoft.com/office/drawing/2014/main" id="{E7DAE833-1118-447D-8EA7-6E6E6B2643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Jegyzetek helye 2">
            <a:extLst>
              <a:ext uri="{FF2B5EF4-FFF2-40B4-BE49-F238E27FC236}">
                <a16:creationId xmlns:a16="http://schemas.microsoft.com/office/drawing/2014/main" id="{19554D10-803F-443F-82D4-025809F2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5236" name="Dia számának helye 3">
            <a:extLst>
              <a:ext uri="{FF2B5EF4-FFF2-40B4-BE49-F238E27FC236}">
                <a16:creationId xmlns:a16="http://schemas.microsoft.com/office/drawing/2014/main" id="{57B69C72-4062-4C14-8D55-4F7638B9D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B5BF0D-E89D-4284-9B97-E5BE4C5D1B0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iakép helye 1">
            <a:extLst>
              <a:ext uri="{FF2B5EF4-FFF2-40B4-BE49-F238E27FC236}">
                <a16:creationId xmlns:a16="http://schemas.microsoft.com/office/drawing/2014/main" id="{5C03FC41-F591-4C04-BA7F-9F4C2668C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Jegyzetek helye 2">
            <a:extLst>
              <a:ext uri="{FF2B5EF4-FFF2-40B4-BE49-F238E27FC236}">
                <a16:creationId xmlns:a16="http://schemas.microsoft.com/office/drawing/2014/main" id="{E9176B5D-3A10-4CA8-9F89-56FB9FAE7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7284" name="Dia számának helye 3">
            <a:extLst>
              <a:ext uri="{FF2B5EF4-FFF2-40B4-BE49-F238E27FC236}">
                <a16:creationId xmlns:a16="http://schemas.microsoft.com/office/drawing/2014/main" id="{8AFFCBE9-7AC9-4683-B724-4D49B86DD5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6B274C-03B0-4B67-A7F2-6BD82C80DF3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Diakép helye 1">
            <a:extLst>
              <a:ext uri="{FF2B5EF4-FFF2-40B4-BE49-F238E27FC236}">
                <a16:creationId xmlns:a16="http://schemas.microsoft.com/office/drawing/2014/main" id="{6C858B58-C4C7-4A70-9710-69E3AF739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Jegyzetek helye 2">
            <a:extLst>
              <a:ext uri="{FF2B5EF4-FFF2-40B4-BE49-F238E27FC236}">
                <a16:creationId xmlns:a16="http://schemas.microsoft.com/office/drawing/2014/main" id="{7D8F47EF-5E24-48B0-8075-BC974D765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9332" name="Dia számának helye 3">
            <a:extLst>
              <a:ext uri="{FF2B5EF4-FFF2-40B4-BE49-F238E27FC236}">
                <a16:creationId xmlns:a16="http://schemas.microsoft.com/office/drawing/2014/main" id="{7553DB1E-A4EA-46AD-AC7D-B946EBDC3F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8DACBD-6BFB-4721-A600-6731D52E08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Diakép helye 1">
            <a:extLst>
              <a:ext uri="{FF2B5EF4-FFF2-40B4-BE49-F238E27FC236}">
                <a16:creationId xmlns:a16="http://schemas.microsoft.com/office/drawing/2014/main" id="{4FAF8DE5-2198-47FF-A8C2-7353D3E7B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Jegyzetek helye 2">
            <a:extLst>
              <a:ext uri="{FF2B5EF4-FFF2-40B4-BE49-F238E27FC236}">
                <a16:creationId xmlns:a16="http://schemas.microsoft.com/office/drawing/2014/main" id="{66E68886-5DF5-4369-A4CB-E817184688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1380" name="Dia számának helye 3">
            <a:extLst>
              <a:ext uri="{FF2B5EF4-FFF2-40B4-BE49-F238E27FC236}">
                <a16:creationId xmlns:a16="http://schemas.microsoft.com/office/drawing/2014/main" id="{38E393A3-5A87-4AC2-80BF-DB487AD1E3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903B88-0A41-43EA-B9FB-4229127FBE1E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CA49-2B47-F6D3-F074-FF393481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kép helye 1">
            <a:extLst>
              <a:ext uri="{FF2B5EF4-FFF2-40B4-BE49-F238E27FC236}">
                <a16:creationId xmlns:a16="http://schemas.microsoft.com/office/drawing/2014/main" id="{375CED82-B69F-6498-C997-40DA7E715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Jegyzetek helye 2">
            <a:extLst>
              <a:ext uri="{FF2B5EF4-FFF2-40B4-BE49-F238E27FC236}">
                <a16:creationId xmlns:a16="http://schemas.microsoft.com/office/drawing/2014/main" id="{2398045C-6D66-3BF2-20F7-624D19928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3188" name="Dia számának helye 3">
            <a:extLst>
              <a:ext uri="{FF2B5EF4-FFF2-40B4-BE49-F238E27FC236}">
                <a16:creationId xmlns:a16="http://schemas.microsoft.com/office/drawing/2014/main" id="{524C9C12-8363-B81C-BC2F-8267B823C9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D8BC04-BD38-43CE-873F-DB86C07702B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32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iakép helye 1">
            <a:extLst>
              <a:ext uri="{FF2B5EF4-FFF2-40B4-BE49-F238E27FC236}">
                <a16:creationId xmlns:a16="http://schemas.microsoft.com/office/drawing/2014/main" id="{375929D1-4243-4DE9-8B72-8DE20B2C2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Jegyzetek helye 2">
            <a:extLst>
              <a:ext uri="{FF2B5EF4-FFF2-40B4-BE49-F238E27FC236}">
                <a16:creationId xmlns:a16="http://schemas.microsoft.com/office/drawing/2014/main" id="{4FDCAE1F-A245-4B30-9FCB-99691C8FA6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436" name="Dia számának helye 3">
            <a:extLst>
              <a:ext uri="{FF2B5EF4-FFF2-40B4-BE49-F238E27FC236}">
                <a16:creationId xmlns:a16="http://schemas.microsoft.com/office/drawing/2014/main" id="{1B0B0548-2758-48DB-9E38-0211EF747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1CC6DB-D167-4F0B-83A6-47F3C091F0E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6B6C-813B-EDD5-17D4-A63DB767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Diakép helye 1">
            <a:extLst>
              <a:ext uri="{FF2B5EF4-FFF2-40B4-BE49-F238E27FC236}">
                <a16:creationId xmlns:a16="http://schemas.microsoft.com/office/drawing/2014/main" id="{5A1DC7EF-775F-1967-8499-1BBBF0F9F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Jegyzetek helye 2">
            <a:extLst>
              <a:ext uri="{FF2B5EF4-FFF2-40B4-BE49-F238E27FC236}">
                <a16:creationId xmlns:a16="http://schemas.microsoft.com/office/drawing/2014/main" id="{C59DBC20-D25B-918E-FF6C-E5173D2D2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93188" name="Dia számának helye 3">
            <a:extLst>
              <a:ext uri="{FF2B5EF4-FFF2-40B4-BE49-F238E27FC236}">
                <a16:creationId xmlns:a16="http://schemas.microsoft.com/office/drawing/2014/main" id="{FDA1DF80-38BB-78A1-B5D0-AF53475E42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D8BC04-BD38-43CE-873F-DB86C07702B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86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Diakép helye 1">
            <a:extLst>
              <a:ext uri="{FF2B5EF4-FFF2-40B4-BE49-F238E27FC236}">
                <a16:creationId xmlns:a16="http://schemas.microsoft.com/office/drawing/2014/main" id="{85348192-63C8-4BBC-AD8A-108C9A998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Jegyzetek helye 2">
            <a:extLst>
              <a:ext uri="{FF2B5EF4-FFF2-40B4-BE49-F238E27FC236}">
                <a16:creationId xmlns:a16="http://schemas.microsoft.com/office/drawing/2014/main" id="{0B7A2C56-7E0E-4325-BF06-2A23AB6459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3428" name="Dia számának helye 3">
            <a:extLst>
              <a:ext uri="{FF2B5EF4-FFF2-40B4-BE49-F238E27FC236}">
                <a16:creationId xmlns:a16="http://schemas.microsoft.com/office/drawing/2014/main" id="{E5869616-2918-4844-A2D1-396E6C2DC7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3B92AA-D173-4426-A2D7-1CEACB7A6CA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Diakép helye 1">
            <a:extLst>
              <a:ext uri="{FF2B5EF4-FFF2-40B4-BE49-F238E27FC236}">
                <a16:creationId xmlns:a16="http://schemas.microsoft.com/office/drawing/2014/main" id="{720DDEFC-6164-4316-AB0C-AAE75BD0AD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Jegyzetek helye 2">
            <a:extLst>
              <a:ext uri="{FF2B5EF4-FFF2-40B4-BE49-F238E27FC236}">
                <a16:creationId xmlns:a16="http://schemas.microsoft.com/office/drawing/2014/main" id="{97ECEF3A-6F9F-49EF-9AF1-ED68CC19B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5476" name="Dia számának helye 3">
            <a:extLst>
              <a:ext uri="{FF2B5EF4-FFF2-40B4-BE49-F238E27FC236}">
                <a16:creationId xmlns:a16="http://schemas.microsoft.com/office/drawing/2014/main" id="{1ED56311-40E7-41C7-9741-A87D04CE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1B4FB8-84FE-42AD-99CB-803E64E5077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Diakép helye 1">
            <a:extLst>
              <a:ext uri="{FF2B5EF4-FFF2-40B4-BE49-F238E27FC236}">
                <a16:creationId xmlns:a16="http://schemas.microsoft.com/office/drawing/2014/main" id="{D165C943-84C1-420A-B76C-7351875AE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Jegyzetek helye 2">
            <a:extLst>
              <a:ext uri="{FF2B5EF4-FFF2-40B4-BE49-F238E27FC236}">
                <a16:creationId xmlns:a16="http://schemas.microsoft.com/office/drawing/2014/main" id="{1E360DD3-0403-494F-9A9E-027475DFD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7524" name="Dia számának helye 3">
            <a:extLst>
              <a:ext uri="{FF2B5EF4-FFF2-40B4-BE49-F238E27FC236}">
                <a16:creationId xmlns:a16="http://schemas.microsoft.com/office/drawing/2014/main" id="{CF393397-B8AA-4613-BFA8-4C4F3A27FB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4A062A-7D34-4B4B-BE99-B6D95A0FFE9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Diakép helye 1">
            <a:extLst>
              <a:ext uri="{FF2B5EF4-FFF2-40B4-BE49-F238E27FC236}">
                <a16:creationId xmlns:a16="http://schemas.microsoft.com/office/drawing/2014/main" id="{22E3017D-F262-4F00-877C-2667D4F9E3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D2C62C7-F5D7-4B42-95CC-7BBEF79B2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09572" name="Dia számának helye 3">
            <a:extLst>
              <a:ext uri="{FF2B5EF4-FFF2-40B4-BE49-F238E27FC236}">
                <a16:creationId xmlns:a16="http://schemas.microsoft.com/office/drawing/2014/main" id="{05360B61-89C0-4135-A3A6-E4748D0C17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C8755B-240D-486B-B792-501D2E08524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Diakép helye 1">
            <a:extLst>
              <a:ext uri="{FF2B5EF4-FFF2-40B4-BE49-F238E27FC236}">
                <a16:creationId xmlns:a16="http://schemas.microsoft.com/office/drawing/2014/main" id="{A2F9FA70-A036-4E8D-86F5-FFD594B8B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Jegyzetek helye 2">
            <a:extLst>
              <a:ext uri="{FF2B5EF4-FFF2-40B4-BE49-F238E27FC236}">
                <a16:creationId xmlns:a16="http://schemas.microsoft.com/office/drawing/2014/main" id="{FAA3C9CC-7D11-44BB-A9D6-B5E00EA8C7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11620" name="Dia számának helye 3">
            <a:extLst>
              <a:ext uri="{FF2B5EF4-FFF2-40B4-BE49-F238E27FC236}">
                <a16:creationId xmlns:a16="http://schemas.microsoft.com/office/drawing/2014/main" id="{BB819D44-CBF7-4CA5-99DE-1D3D574DA2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FF2CF3-1257-41BB-9244-08BFBFC3643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Diakép helye 1">
            <a:extLst>
              <a:ext uri="{FF2B5EF4-FFF2-40B4-BE49-F238E27FC236}">
                <a16:creationId xmlns:a16="http://schemas.microsoft.com/office/drawing/2014/main" id="{712D4754-CE51-4067-88C2-16148D0417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Jegyzetek helye 2">
            <a:extLst>
              <a:ext uri="{FF2B5EF4-FFF2-40B4-BE49-F238E27FC236}">
                <a16:creationId xmlns:a16="http://schemas.microsoft.com/office/drawing/2014/main" id="{3449EA5E-6F22-442A-81A4-639DD6D84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13668" name="Dia számának helye 3">
            <a:extLst>
              <a:ext uri="{FF2B5EF4-FFF2-40B4-BE49-F238E27FC236}">
                <a16:creationId xmlns:a16="http://schemas.microsoft.com/office/drawing/2014/main" id="{776ACA76-25C6-45AD-87F1-9FD7986349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22AAA0-ED91-4F14-A3AF-3FD12444268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Diakép helye 1">
            <a:extLst>
              <a:ext uri="{FF2B5EF4-FFF2-40B4-BE49-F238E27FC236}">
                <a16:creationId xmlns:a16="http://schemas.microsoft.com/office/drawing/2014/main" id="{B3998513-570E-4719-8276-95CC9A6293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Jegyzetek helye 2">
            <a:extLst>
              <a:ext uri="{FF2B5EF4-FFF2-40B4-BE49-F238E27FC236}">
                <a16:creationId xmlns:a16="http://schemas.microsoft.com/office/drawing/2014/main" id="{7585CB0F-5B7C-4C03-87AE-99D9D717C4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15716" name="Dia számának helye 3">
            <a:extLst>
              <a:ext uri="{FF2B5EF4-FFF2-40B4-BE49-F238E27FC236}">
                <a16:creationId xmlns:a16="http://schemas.microsoft.com/office/drawing/2014/main" id="{350F93B2-BA12-4510-A847-B98FF8952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74B9E1-18BE-48AE-A0CD-F6785D640DF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Diakép helye 1">
            <a:extLst>
              <a:ext uri="{FF2B5EF4-FFF2-40B4-BE49-F238E27FC236}">
                <a16:creationId xmlns:a16="http://schemas.microsoft.com/office/drawing/2014/main" id="{AA3226EA-0810-488E-A29E-D673530DB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Jegyzetek helye 2">
            <a:extLst>
              <a:ext uri="{FF2B5EF4-FFF2-40B4-BE49-F238E27FC236}">
                <a16:creationId xmlns:a16="http://schemas.microsoft.com/office/drawing/2014/main" id="{1E4FA284-0070-4C5F-958D-28374FBBE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17764" name="Dia számának helye 3">
            <a:extLst>
              <a:ext uri="{FF2B5EF4-FFF2-40B4-BE49-F238E27FC236}">
                <a16:creationId xmlns:a16="http://schemas.microsoft.com/office/drawing/2014/main" id="{FB62FF83-64EA-4532-851B-5274E8A37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3FD3D86-8C1F-4D32-8C56-6654BC48D69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iakép helye 1">
            <a:extLst>
              <a:ext uri="{FF2B5EF4-FFF2-40B4-BE49-F238E27FC236}">
                <a16:creationId xmlns:a16="http://schemas.microsoft.com/office/drawing/2014/main" id="{FB757D1B-CE36-42A8-848B-70C153FCE6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Jegyzetek helye 2">
            <a:extLst>
              <a:ext uri="{FF2B5EF4-FFF2-40B4-BE49-F238E27FC236}">
                <a16:creationId xmlns:a16="http://schemas.microsoft.com/office/drawing/2014/main" id="{CBC6E647-CBCF-45A8-831D-B8631BEEA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19812" name="Dia számának helye 3">
            <a:extLst>
              <a:ext uri="{FF2B5EF4-FFF2-40B4-BE49-F238E27FC236}">
                <a16:creationId xmlns:a16="http://schemas.microsoft.com/office/drawing/2014/main" id="{95B74918-A389-4C51-8610-F34756ED1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9410C4-0A8E-4CB0-840C-3BE7BCC6ABB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iakép helye 1">
            <a:extLst>
              <a:ext uri="{FF2B5EF4-FFF2-40B4-BE49-F238E27FC236}">
                <a16:creationId xmlns:a16="http://schemas.microsoft.com/office/drawing/2014/main" id="{A0B1349F-6A3B-4852-8FE0-74DD28B02E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Jegyzetek helye 2">
            <a:extLst>
              <a:ext uri="{FF2B5EF4-FFF2-40B4-BE49-F238E27FC236}">
                <a16:creationId xmlns:a16="http://schemas.microsoft.com/office/drawing/2014/main" id="{565394D5-8E54-49BD-B475-4EAF1F556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484" name="Dia számának helye 3">
            <a:extLst>
              <a:ext uri="{FF2B5EF4-FFF2-40B4-BE49-F238E27FC236}">
                <a16:creationId xmlns:a16="http://schemas.microsoft.com/office/drawing/2014/main" id="{F06E34BE-AA0F-4102-A827-CFE3A515E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620AE4-28D8-4C46-9066-6B5C3EC7D33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Diakép helye 1">
            <a:extLst>
              <a:ext uri="{FF2B5EF4-FFF2-40B4-BE49-F238E27FC236}">
                <a16:creationId xmlns:a16="http://schemas.microsoft.com/office/drawing/2014/main" id="{4F135034-CFED-4151-9DD0-03A9ED247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Jegyzetek helye 2">
            <a:extLst>
              <a:ext uri="{FF2B5EF4-FFF2-40B4-BE49-F238E27FC236}">
                <a16:creationId xmlns:a16="http://schemas.microsoft.com/office/drawing/2014/main" id="{F4CC744E-FE6C-4994-8624-F61838A7D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1860" name="Dia számának helye 3">
            <a:extLst>
              <a:ext uri="{FF2B5EF4-FFF2-40B4-BE49-F238E27FC236}">
                <a16:creationId xmlns:a16="http://schemas.microsoft.com/office/drawing/2014/main" id="{AF1FEAD9-0AEC-425E-A9BA-39FDA51F8F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C42FEC-493D-4AA6-865F-E2ABA993131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iakép helye 1">
            <a:extLst>
              <a:ext uri="{FF2B5EF4-FFF2-40B4-BE49-F238E27FC236}">
                <a16:creationId xmlns:a16="http://schemas.microsoft.com/office/drawing/2014/main" id="{3733CA4E-43CA-493C-BFA9-323499A6C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Jegyzetek helye 2">
            <a:extLst>
              <a:ext uri="{FF2B5EF4-FFF2-40B4-BE49-F238E27FC236}">
                <a16:creationId xmlns:a16="http://schemas.microsoft.com/office/drawing/2014/main" id="{8E733D6A-8042-4215-BBED-68901E5DE8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hu-HU" altLang="hu-HU"/>
          </a:p>
        </p:txBody>
      </p:sp>
      <p:sp>
        <p:nvSpPr>
          <p:cNvPr id="123908" name="Dia számának helye 3">
            <a:extLst>
              <a:ext uri="{FF2B5EF4-FFF2-40B4-BE49-F238E27FC236}">
                <a16:creationId xmlns:a16="http://schemas.microsoft.com/office/drawing/2014/main" id="{1D5875E2-D413-473A-876F-53A8EEF771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8F1D5B-D64E-48EC-BBDA-021A1C94C1E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BDE10-515E-9764-154B-BCFF87C3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kép helye 1">
            <a:extLst>
              <a:ext uri="{FF2B5EF4-FFF2-40B4-BE49-F238E27FC236}">
                <a16:creationId xmlns:a16="http://schemas.microsoft.com/office/drawing/2014/main" id="{58487D51-1F28-558A-8DA3-0ABE43290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Jegyzetek helye 2">
            <a:extLst>
              <a:ext uri="{FF2B5EF4-FFF2-40B4-BE49-F238E27FC236}">
                <a16:creationId xmlns:a16="http://schemas.microsoft.com/office/drawing/2014/main" id="{B8D3CF27-D26A-919A-EA5A-08BEEFA0B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endParaRPr lang="hu-HU" altLang="hu-HU"/>
          </a:p>
        </p:txBody>
      </p:sp>
      <p:sp>
        <p:nvSpPr>
          <p:cNvPr id="125956" name="Dia számának helye 3">
            <a:extLst>
              <a:ext uri="{FF2B5EF4-FFF2-40B4-BE49-F238E27FC236}">
                <a16:creationId xmlns:a16="http://schemas.microsoft.com/office/drawing/2014/main" id="{58254AD2-67B4-8897-2566-689A71C273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53E54C-F1E9-44D4-9116-2F048F7F32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731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2D413-D4FD-B32D-0030-A4CFF9CF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kép helye 1">
            <a:extLst>
              <a:ext uri="{FF2B5EF4-FFF2-40B4-BE49-F238E27FC236}">
                <a16:creationId xmlns:a16="http://schemas.microsoft.com/office/drawing/2014/main" id="{B6F7B76F-A07B-BC54-AE63-6958780141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Jegyzetek helye 2">
            <a:extLst>
              <a:ext uri="{FF2B5EF4-FFF2-40B4-BE49-F238E27FC236}">
                <a16:creationId xmlns:a16="http://schemas.microsoft.com/office/drawing/2014/main" id="{8CD7322D-3C7E-6C84-4CE2-4FA9DBB26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endParaRPr lang="hu-HU" altLang="hu-HU"/>
          </a:p>
        </p:txBody>
      </p:sp>
      <p:sp>
        <p:nvSpPr>
          <p:cNvPr id="125956" name="Dia számának helye 3">
            <a:extLst>
              <a:ext uri="{FF2B5EF4-FFF2-40B4-BE49-F238E27FC236}">
                <a16:creationId xmlns:a16="http://schemas.microsoft.com/office/drawing/2014/main" id="{5417ADB5-A99A-834C-E20B-9C943F7846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53E54C-F1E9-44D4-9116-2F048F7F32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EDDC-056C-857D-5E5B-F9CD2DC3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Diakép helye 1">
            <a:extLst>
              <a:ext uri="{FF2B5EF4-FFF2-40B4-BE49-F238E27FC236}">
                <a16:creationId xmlns:a16="http://schemas.microsoft.com/office/drawing/2014/main" id="{FF3E95BB-886D-1F2E-653C-E541035A0A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Jegyzetek helye 2">
            <a:extLst>
              <a:ext uri="{FF2B5EF4-FFF2-40B4-BE49-F238E27FC236}">
                <a16:creationId xmlns:a16="http://schemas.microsoft.com/office/drawing/2014/main" id="{A0CD8020-7117-0D29-171F-D78858BBA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7156" name="Dia számának helye 3">
            <a:extLst>
              <a:ext uri="{FF2B5EF4-FFF2-40B4-BE49-F238E27FC236}">
                <a16:creationId xmlns:a16="http://schemas.microsoft.com/office/drawing/2014/main" id="{66BCCE69-E8B4-5267-EAF5-7B8F78917C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3C456C-876A-45A2-851A-7AE2CF0FC8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70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83B7-2DFB-06E3-01C2-75534554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Diakép helye 1">
            <a:extLst>
              <a:ext uri="{FF2B5EF4-FFF2-40B4-BE49-F238E27FC236}">
                <a16:creationId xmlns:a16="http://schemas.microsoft.com/office/drawing/2014/main" id="{34634433-F71F-52E8-40F2-CC160FC146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386616F-C0BB-6A74-54E2-804DD558F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79204" name="Dia számának helye 3">
            <a:extLst>
              <a:ext uri="{FF2B5EF4-FFF2-40B4-BE49-F238E27FC236}">
                <a16:creationId xmlns:a16="http://schemas.microsoft.com/office/drawing/2014/main" id="{AE26326C-C2FA-40B6-DAB1-910EC6FC0D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140722-A3B9-42B9-BCC2-4ED00261F91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939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41F2-8580-5B11-71C1-DB2FF787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Diakép helye 1">
            <a:extLst>
              <a:ext uri="{FF2B5EF4-FFF2-40B4-BE49-F238E27FC236}">
                <a16:creationId xmlns:a16="http://schemas.microsoft.com/office/drawing/2014/main" id="{87A70E08-EC8F-2769-7AE9-6AEE33652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Jegyzetek helye 2">
            <a:extLst>
              <a:ext uri="{FF2B5EF4-FFF2-40B4-BE49-F238E27FC236}">
                <a16:creationId xmlns:a16="http://schemas.microsoft.com/office/drawing/2014/main" id="{8378B1DC-1BA9-627F-BDFB-077EA485D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1252" name="Dia számának helye 3">
            <a:extLst>
              <a:ext uri="{FF2B5EF4-FFF2-40B4-BE49-F238E27FC236}">
                <a16:creationId xmlns:a16="http://schemas.microsoft.com/office/drawing/2014/main" id="{26A1AA72-CD0A-169C-028D-522F89C9E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D792054-4C81-498A-92CA-8848F7E648A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54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E8F4-7E1E-4ECE-39BA-F554A709A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kép helye 1">
            <a:extLst>
              <a:ext uri="{FF2B5EF4-FFF2-40B4-BE49-F238E27FC236}">
                <a16:creationId xmlns:a16="http://schemas.microsoft.com/office/drawing/2014/main" id="{6CB32E39-3A5A-AA6D-35E7-838B4AF58C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Jegyzetek helye 2">
            <a:extLst>
              <a:ext uri="{FF2B5EF4-FFF2-40B4-BE49-F238E27FC236}">
                <a16:creationId xmlns:a16="http://schemas.microsoft.com/office/drawing/2014/main" id="{70BE5682-D458-29AC-87CA-85BEBDF7D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endParaRPr lang="hu-HU" altLang="hu-HU"/>
          </a:p>
        </p:txBody>
      </p:sp>
      <p:sp>
        <p:nvSpPr>
          <p:cNvPr id="125956" name="Dia számának helye 3">
            <a:extLst>
              <a:ext uri="{FF2B5EF4-FFF2-40B4-BE49-F238E27FC236}">
                <a16:creationId xmlns:a16="http://schemas.microsoft.com/office/drawing/2014/main" id="{50A61A13-B2E2-D5C7-1DC0-54DE7FDAD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53E54C-F1E9-44D4-9116-2F048F7F32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80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15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358A-014C-C9A5-22E0-F1E69751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kép helye 1">
            <a:extLst>
              <a:ext uri="{FF2B5EF4-FFF2-40B4-BE49-F238E27FC236}">
                <a16:creationId xmlns:a16="http://schemas.microsoft.com/office/drawing/2014/main" id="{3FEF9E8F-63A7-4D4D-6FAF-F4DB81D92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Jegyzetek helye 2">
            <a:extLst>
              <a:ext uri="{FF2B5EF4-FFF2-40B4-BE49-F238E27FC236}">
                <a16:creationId xmlns:a16="http://schemas.microsoft.com/office/drawing/2014/main" id="{B0C37577-C377-B245-1F58-8A64F771E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endParaRPr lang="hu-HU" altLang="hu-HU"/>
          </a:p>
        </p:txBody>
      </p:sp>
      <p:sp>
        <p:nvSpPr>
          <p:cNvPr id="125956" name="Dia számának helye 3">
            <a:extLst>
              <a:ext uri="{FF2B5EF4-FFF2-40B4-BE49-F238E27FC236}">
                <a16:creationId xmlns:a16="http://schemas.microsoft.com/office/drawing/2014/main" id="{F1EC024E-55A3-5407-08AF-98A0880DCA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53E54C-F1E9-44D4-9116-2F048F7F32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iakép helye 1">
            <a:extLst>
              <a:ext uri="{FF2B5EF4-FFF2-40B4-BE49-F238E27FC236}">
                <a16:creationId xmlns:a16="http://schemas.microsoft.com/office/drawing/2014/main" id="{4FC9ADCA-E0A5-4395-98DC-3686CBC00D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Jegyzetek helye 2">
            <a:extLst>
              <a:ext uri="{FF2B5EF4-FFF2-40B4-BE49-F238E27FC236}">
                <a16:creationId xmlns:a16="http://schemas.microsoft.com/office/drawing/2014/main" id="{19489663-2F24-447D-8CC1-D4B064C6E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532" name="Dia számának helye 3">
            <a:extLst>
              <a:ext uri="{FF2B5EF4-FFF2-40B4-BE49-F238E27FC236}">
                <a16:creationId xmlns:a16="http://schemas.microsoft.com/office/drawing/2014/main" id="{EC9386B5-6111-41BA-81AD-BA6A4FF24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CE85B3-68EC-4359-A8F5-C436C616F4F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1FE88-BC21-E764-301B-90B1BA2E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Diakép helye 1">
            <a:extLst>
              <a:ext uri="{FF2B5EF4-FFF2-40B4-BE49-F238E27FC236}">
                <a16:creationId xmlns:a16="http://schemas.microsoft.com/office/drawing/2014/main" id="{C407A967-CC9F-CAF7-E35A-C2E0B147C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Jegyzetek helye 2">
            <a:extLst>
              <a:ext uri="{FF2B5EF4-FFF2-40B4-BE49-F238E27FC236}">
                <a16:creationId xmlns:a16="http://schemas.microsoft.com/office/drawing/2014/main" id="{46F1E2CA-7B7C-BAE6-21E7-A835DB53B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endParaRPr lang="hu-HU" altLang="hu-HU"/>
          </a:p>
        </p:txBody>
      </p:sp>
      <p:sp>
        <p:nvSpPr>
          <p:cNvPr id="125956" name="Dia számának helye 3">
            <a:extLst>
              <a:ext uri="{FF2B5EF4-FFF2-40B4-BE49-F238E27FC236}">
                <a16:creationId xmlns:a16="http://schemas.microsoft.com/office/drawing/2014/main" id="{4048F82D-424C-EC5B-E3EB-2F63F9C6C5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53E54C-F1E9-44D4-9116-2F048F7F32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2495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Diakép helye 1">
            <a:extLst>
              <a:ext uri="{FF2B5EF4-FFF2-40B4-BE49-F238E27FC236}">
                <a16:creationId xmlns:a16="http://schemas.microsoft.com/office/drawing/2014/main" id="{95D70D63-FF4F-42E0-8D7C-F0465D1A1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Jegyzetek helye 2">
            <a:extLst>
              <a:ext uri="{FF2B5EF4-FFF2-40B4-BE49-F238E27FC236}">
                <a16:creationId xmlns:a16="http://schemas.microsoft.com/office/drawing/2014/main" id="{E2780D86-8FB5-41ED-8DA8-03159C97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2692" name="Dia számának helye 3">
            <a:extLst>
              <a:ext uri="{FF2B5EF4-FFF2-40B4-BE49-F238E27FC236}">
                <a16:creationId xmlns:a16="http://schemas.microsoft.com/office/drawing/2014/main" id="{A3872B63-8165-4052-8ADF-23274ED9A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9F578-E25F-494A-A347-0A6EA34DE81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iakép helye 1">
            <a:extLst>
              <a:ext uri="{FF2B5EF4-FFF2-40B4-BE49-F238E27FC236}">
                <a16:creationId xmlns:a16="http://schemas.microsoft.com/office/drawing/2014/main" id="{DDB15470-4EC0-48B3-ABDD-1D2DC0938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Jegyzetek helye 2">
            <a:extLst>
              <a:ext uri="{FF2B5EF4-FFF2-40B4-BE49-F238E27FC236}">
                <a16:creationId xmlns:a16="http://schemas.microsoft.com/office/drawing/2014/main" id="{DD88BF9A-6C80-4111-ABD2-0D5E81D4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580" name="Dia számának helye 3">
            <a:extLst>
              <a:ext uri="{FF2B5EF4-FFF2-40B4-BE49-F238E27FC236}">
                <a16:creationId xmlns:a16="http://schemas.microsoft.com/office/drawing/2014/main" id="{4E8F137B-10BA-4878-B7B6-DF82B371DD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1772497-68FB-4C99-99DE-10CBA2B1B23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iakép helye 1">
            <a:extLst>
              <a:ext uri="{FF2B5EF4-FFF2-40B4-BE49-F238E27FC236}">
                <a16:creationId xmlns:a16="http://schemas.microsoft.com/office/drawing/2014/main" id="{C5F7175F-834D-41FD-8A40-E58405108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Jegyzetek helye 2">
            <a:extLst>
              <a:ext uri="{FF2B5EF4-FFF2-40B4-BE49-F238E27FC236}">
                <a16:creationId xmlns:a16="http://schemas.microsoft.com/office/drawing/2014/main" id="{D1677256-6552-43E2-B8BB-1E3186628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6628" name="Dia számának helye 3">
            <a:extLst>
              <a:ext uri="{FF2B5EF4-FFF2-40B4-BE49-F238E27FC236}">
                <a16:creationId xmlns:a16="http://schemas.microsoft.com/office/drawing/2014/main" id="{4D752D73-3365-4F3C-B57B-CE7FC7D583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E71D6A-3CCB-4F63-9EEC-94667C5DE38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91874A9C-36C2-DC72-BAC0-EE8D4F2746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668542" y="774383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713CDA-A5F2-439C-B89B-FA085EBD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AA384-0080-47F1-B259-0B66373526AD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A377F06-1764-4E87-8591-9CC5A6A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B27D44B-C22E-42C9-8D0D-1AD102E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A3869-0216-4C5A-AD93-4B729B9CA40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044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F637-46D2-4FFC-861A-DC17B925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8513-180A-4452-B056-C42A4AEB499E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ABC4-8DDC-4227-A0D5-D67AF645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6B3A-82CF-44D8-AA68-42221BF5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ED051-5724-4465-810F-34973520A54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4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DB5D-37CC-450B-B2E1-20AC1D37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4EA49-0367-4F40-A7E4-4C434B365C5C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C3FA-D6CF-4A22-AE48-A2A6FD1C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94CA-784F-4700-8E73-DD755E13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E557-0BA6-4A49-81D4-10361189AC98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95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5222"/>
            <a:ext cx="10178322" cy="41278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250948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36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517476-7B89-4ED3-8052-DBCB5B02C3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D831-E814-49AD-9284-D6C49F1539E3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A5566-C0E0-459A-9DB6-2F6C31A0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A52DF2-4B23-47BE-AE21-5416699CE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4ADA-284A-4618-9809-3E136B8A208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345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34B9-3D37-4E97-9CC9-35243ABB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FC68-1DB0-4445-8658-F17D99319989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9E22-CFFA-4C0C-B47C-41F325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9ADAE-AB1D-4093-994A-6B3F70E8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380C-C845-4963-A3FD-AC6F788C337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94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69C56A1-A0BB-1390-055B-C38261601E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  <a:solidFill>
            <a:srgbClr val="1E4571"/>
          </a:solidFill>
        </p:spPr>
        <p:txBody>
          <a:bodyPr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2746C1B-60E2-49B0-B136-5C796806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EAC0-82AE-44BB-8810-E82A6C2A23CD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0E43B44-B0D4-48C3-BFAC-52F732A0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D20250A-30DE-4260-9B88-E8F672C4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4579-8690-4010-9E40-148FDEF8A5E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201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32E522C-565F-474F-8467-7903E4383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292BF-B00E-438B-973E-7831D3B177A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7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2C7213-C3A9-44A2-9B35-C87D64870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6B88F-154A-44EB-A9FB-1A201B9A96FB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457B3D-E596-4B6C-A174-62A38763A4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154B3F-A4A5-4658-B6F7-FF5ED812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C9430-7787-436E-BF4C-31FF5D6AA08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2905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2AE436A-4F45-419E-98CC-A2ACD1AA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95DD3-2691-4648-BF8E-EC04604DABDF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12B1BF3-50E5-4116-A8A5-2425F8F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B70DBA-D6A0-4980-99AB-201F627C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B2326-DFFA-4827-B35F-19EA7E5FE5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23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CC6BD2C-7E2D-43B4-B308-B82445CE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BD2B6-5EB7-4E4A-AF19-E1C2FDC8A52E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B67339-54F1-4A4A-B23C-2277A2C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029B27-A02B-47A8-8513-E61506B1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1529-F653-4CCD-BF28-4A7D89027C0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2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>
            <a:extLst>
              <a:ext uri="{FF2B5EF4-FFF2-40B4-BE49-F238E27FC236}">
                <a16:creationId xmlns:a16="http://schemas.microsoft.com/office/drawing/2014/main" id="{B8F8B198-A3D9-4EB8-A7E2-A8D6E48119E4}"/>
              </a:ext>
            </a:extLst>
          </p:cNvPr>
          <p:cNvSpPr/>
          <p:nvPr/>
        </p:nvSpPr>
        <p:spPr>
          <a:xfrm>
            <a:off x="0" y="0"/>
            <a:ext cx="56165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/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997F729-7DCC-408F-8915-22E79CABF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4EACC-D524-4C37-9CE2-16BBED0F64A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6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7B0A37-C67C-4A22-BA50-A5A332F3F01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/>
              <a:t>Kép beszúrásához kattintson az ikonra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E111936-C310-4D60-AAE9-C43E7655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A2FB0794-3958-4F26-B1CF-E000295560A1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5D3B5B9D-9C47-4D92-9F6B-8010300D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075" y="6235700"/>
            <a:ext cx="5070475" cy="32067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4279B86E-D67D-4021-8A63-3322E793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2E015-F5DA-4241-8148-67CB883E4F1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3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52CA-682F-49BC-B4B1-4113E9D47A6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27050" y="188913"/>
            <a:ext cx="11129963" cy="733425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105CBE-AD14-4F67-B86F-FDF069EF1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1103313"/>
            <a:ext cx="11137900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  <a:endParaRPr lang="en-US" alt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E9B1-6C44-4A63-8E07-FD0BC1DDD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72425" y="6489700"/>
            <a:ext cx="2752725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6650F0-CDED-40EF-A6CA-7E0D56736DC4}" type="datetime1">
              <a:rPr lang="hu-HU"/>
              <a:pPr>
                <a:defRPr/>
              </a:pPr>
              <a:t>2025. 04. 19.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0731-684A-47D5-9360-5E1CFF372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113" y="6492875"/>
            <a:ext cx="6981825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A438-9146-4355-826B-3F9185153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3" y="6453188"/>
            <a:ext cx="487362" cy="365125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1CD39A4-8AC2-404E-B9BD-6ABC63216B1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5" r:id="rId2"/>
    <p:sldLayoutId id="2147483733" r:id="rId3"/>
    <p:sldLayoutId id="2147483734" r:id="rId4"/>
    <p:sldLayoutId id="2147483726" r:id="rId5"/>
    <p:sldLayoutId id="2147483727" r:id="rId6"/>
    <p:sldLayoutId id="2147483728" r:id="rId7"/>
    <p:sldLayoutId id="2147483735" r:id="rId8"/>
    <p:sldLayoutId id="2147483736" r:id="rId9"/>
    <p:sldLayoutId id="2147483729" r:id="rId10"/>
    <p:sldLayoutId id="2147483730" r:id="rId11"/>
    <p:sldLayoutId id="2147483731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 cap="all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portsiz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developer.mozilla.org/en-US/docs/Web/CSS/@media/prefers-color-schem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3lRfY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etbootstrap.com/docs/5.3/getting-started/introductio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ebfejlesztes.inf.elte.hu/bootstrap5/fluid_vs_fixed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fakeimg.pl/600x400/?text=Hello" TargetMode="External"/><Relationship Id="rId3" Type="http://schemas.openxmlformats.org/officeDocument/2006/relationships/hyperlink" Target="https://picsum.photos/" TargetMode="External"/><Relationship Id="rId7" Type="http://schemas.openxmlformats.org/officeDocument/2006/relationships/hyperlink" Target="https://fakeimg.pl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cehold.co/600x400/orange/white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placehold.co/" TargetMode="External"/><Relationship Id="rId10" Type="http://schemas.openxmlformats.org/officeDocument/2006/relationships/image" Target="../media/image29.jpeg"/><Relationship Id="rId4" Type="http://schemas.openxmlformats.org/officeDocument/2006/relationships/hyperlink" Target="https://picsum.photos/600/400" TargetMode="External"/><Relationship Id="rId9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ebfejlesztes.inf.elte.hu/bootstrap5/12neltobboszlop.html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fejlesztes.inf.elte.hu/bootstrap5/torespontlg.htm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ebfejlesztes.inf.elte.hu/bootstrap5/grid_tobbeszkoz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layout/containers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ebfejlesztes.inf.elte.hu/bootstrap5/fluid_vs_fixed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9crrn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portsiz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76678-B78E-43EA-8048-9650C4E3F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>
            <a:noAutofit/>
          </a:bodyPr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5 keretrendszerreL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C5602B-347B-4120-A2F3-606BF510A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</p:spPr>
        <p:txBody>
          <a:bodyPr rtlCol="0"/>
          <a:lstStyle/>
          <a:p>
            <a:r>
              <a:rPr lang="hu-HU" sz="2400"/>
              <a:t>Web-fejlesztés kurzus, ELTE Informatikai Kar</a:t>
            </a:r>
          </a:p>
        </p:txBody>
      </p:sp>
      <p:sp>
        <p:nvSpPr>
          <p:cNvPr id="9220" name="Dia számának helye 3">
            <a:extLst>
              <a:ext uri="{FF2B5EF4-FFF2-40B4-BE49-F238E27FC236}">
                <a16:creationId xmlns:a16="http://schemas.microsoft.com/office/drawing/2014/main" id="{79296C9D-6EBB-4547-B769-C5A026639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663DD3E3-6D81-4CB4-AB60-79E59BAB3D85}" type="slidenum">
              <a:rPr lang="hu-HU" altLang="hu-HU" smtClean="0"/>
              <a:pPr/>
              <a:t>1</a:t>
            </a:fld>
            <a:endParaRPr lang="hu-HU" altLang="hu-HU"/>
          </a:p>
        </p:txBody>
      </p:sp>
      <p:sp>
        <p:nvSpPr>
          <p:cNvPr id="9221" name="Szövegdoboz 5">
            <a:extLst>
              <a:ext uri="{FF2B5EF4-FFF2-40B4-BE49-F238E27FC236}">
                <a16:creationId xmlns:a16="http://schemas.microsoft.com/office/drawing/2014/main" id="{98E3D858-599E-42F0-AFD8-AC2DC3F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413" y="39688"/>
            <a:ext cx="100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/>
              <a:t>v2025.1</a:t>
            </a:r>
          </a:p>
        </p:txBody>
      </p:sp>
    </p:spTree>
  </p:cSld>
  <p:clrMapOvr>
    <a:masterClrMapping/>
  </p:clrMapOvr>
  <p:transition spd="slow" advTm="512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B51C209-FE67-4640-8550-90EE602F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27651" name="Tartalom helye 4">
            <a:extLst>
              <a:ext uri="{FF2B5EF4-FFF2-40B4-BE49-F238E27FC236}">
                <a16:creationId xmlns:a16="http://schemas.microsoft.com/office/drawing/2014/main" id="{A50EE11F-215A-4E48-9D7C-26D6857597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</a:t>
            </a:r>
            <a:r>
              <a:rPr lang="hu-HU" altLang="hu-HU">
                <a:hlinkClick r:id="rId3"/>
              </a:rPr>
              <a:t>https://viewportsizer.com/</a:t>
            </a:r>
            <a:r>
              <a:rPr lang="hu-HU" altLang="hu-HU"/>
              <a:t> oldalon ellenőrizd, hogy mekkora az okostelefonod viewport mérete álló, illetve fektetett nézetben!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Vesd össze ezt az értéket a telefonod kijelzőjének fizikai pixelszámával.</a:t>
            </a:r>
          </a:p>
        </p:txBody>
      </p:sp>
      <p:sp>
        <p:nvSpPr>
          <p:cNvPr id="27652" name="Dia számának helye 2">
            <a:extLst>
              <a:ext uri="{FF2B5EF4-FFF2-40B4-BE49-F238E27FC236}">
                <a16:creationId xmlns:a16="http://schemas.microsoft.com/office/drawing/2014/main" id="{9A4ACAFC-2345-4AF3-9762-290C727B02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95595A-D8B9-40AA-A5BD-60ACF8FA828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7653" name="Picture 2" descr="Probléma, Megoldás, Segítség, Támogatás, Információk">
            <a:extLst>
              <a:ext uri="{FF2B5EF4-FFF2-40B4-BE49-F238E27FC236}">
                <a16:creationId xmlns:a16="http://schemas.microsoft.com/office/drawing/2014/main" id="{D31BC2D3-007D-4A3C-8AE0-06D7C522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9" b="17996"/>
          <a:stretch>
            <a:fillRect/>
          </a:stretch>
        </p:blipFill>
        <p:spPr bwMode="auto">
          <a:xfrm>
            <a:off x="1866900" y="2690813"/>
            <a:ext cx="7794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C822F8-7D35-41A4-86B9-5E70E84E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/>
              <a:t>Viewport</a:t>
            </a:r>
            <a:r>
              <a:rPr lang="hu-HU"/>
              <a:t> tulajdonságai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81DA7-9A95-4700-863B-4FF2A6F0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 sz="3200">
                <a:solidFill>
                  <a:schemeClr val="tx1">
                    <a:lumMod val="85000"/>
                    <a:lumOff val="15000"/>
                  </a:schemeClr>
                </a:solidFill>
              </a:rPr>
              <a:t> tulajdonságai a </a:t>
            </a:r>
            <a:r>
              <a:rPr lang="hu-HU" sz="320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hu-HU" sz="3200" err="1">
                <a:solidFill>
                  <a:srgbClr val="FF0000"/>
                </a:solidFill>
                <a:latin typeface="Consolas" panose="020B0609020204030204" pitchFamily="49" charset="0"/>
              </a:rPr>
              <a:t>meta</a:t>
            </a:r>
            <a:r>
              <a:rPr lang="hu-HU" sz="320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hu-HU" sz="3200">
                <a:solidFill>
                  <a:schemeClr val="tx1">
                    <a:lumMod val="85000"/>
                    <a:lumOff val="15000"/>
                  </a:schemeClr>
                </a:solidFill>
              </a:rPr>
              <a:t>taggel állíthatóak be.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 sz="3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700" name="Dia számának helye 3">
            <a:extLst>
              <a:ext uri="{FF2B5EF4-FFF2-40B4-BE49-F238E27FC236}">
                <a16:creationId xmlns:a16="http://schemas.microsoft.com/office/drawing/2014/main" id="{015849B8-F1B8-4890-BF23-62DD9A165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C24144-3421-41C3-88E8-1D2061C9CBA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9701" name="Szövegdoboz 5">
            <a:extLst>
              <a:ext uri="{FF2B5EF4-FFF2-40B4-BE49-F238E27FC236}">
                <a16:creationId xmlns:a16="http://schemas.microsoft.com/office/drawing/2014/main" id="{DB8B1CDC-1F16-4618-ABF0-27B16716C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3357563"/>
            <a:ext cx="97520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en-US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sz="240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sz="240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9702" name="Szövegdoboz 7">
            <a:extLst>
              <a:ext uri="{FF2B5EF4-FFF2-40B4-BE49-F238E27FC236}">
                <a16:creationId xmlns:a16="http://schemas.microsoft.com/office/drawing/2014/main" id="{98028D87-291C-4E54-98CF-66F77D491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2019300"/>
            <a:ext cx="1306512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E2EE12B3-4802-4FB7-99F4-C26090B2A64C}"/>
              </a:ext>
            </a:extLst>
          </p:cNvPr>
          <p:cNvSpPr/>
          <p:nvPr/>
        </p:nvSpPr>
        <p:spPr>
          <a:xfrm>
            <a:off x="527050" y="4467225"/>
            <a:ext cx="10871200" cy="831850"/>
          </a:xfrm>
          <a:prstGeom prst="wedgeRectCallout">
            <a:avLst>
              <a:gd name="adj1" fmla="val 4017"/>
              <a:gd name="adj2" fmla="val -12029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</a:t>
            </a:r>
            <a:r>
              <a:rPr lang="hu-HU" sz="2000" err="1">
                <a:latin typeface="Consolas" panose="020B0609020204030204" pitchFamily="49" charset="0"/>
              </a:rPr>
              <a:t>content</a:t>
            </a:r>
            <a:r>
              <a:rPr lang="hu-HU" sz="2000"/>
              <a:t> paraméterben kell megadni a paramétereket és értékeket, </a:t>
            </a:r>
            <a:r>
              <a:rPr lang="hu-HU" sz="2000" i="1"/>
              <a:t>paraméter=érték</a:t>
            </a:r>
            <a:r>
              <a:rPr lang="hu-HU" sz="2000"/>
              <a:t> formátumban. Ezeket vesszővel kell elválasztani egymástól.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CB7CDBD6-E087-4D05-856A-58FE3464E75F}"/>
              </a:ext>
            </a:extLst>
          </p:cNvPr>
          <p:cNvSpPr/>
          <p:nvPr/>
        </p:nvSpPr>
        <p:spPr>
          <a:xfrm>
            <a:off x="630238" y="2459038"/>
            <a:ext cx="4225925" cy="598487"/>
          </a:xfrm>
          <a:prstGeom prst="wedgeRectCallout">
            <a:avLst>
              <a:gd name="adj1" fmla="val -4843"/>
              <a:gd name="adj2" fmla="val 97095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</a:t>
            </a:r>
            <a:r>
              <a:rPr lang="hu-HU" sz="2000" err="1">
                <a:latin typeface="Consolas" panose="020B0609020204030204" pitchFamily="49" charset="0"/>
              </a:rPr>
              <a:t>name</a:t>
            </a:r>
            <a:r>
              <a:rPr lang="hu-HU" sz="2000"/>
              <a:t> paraméter értéke a </a:t>
            </a:r>
            <a:r>
              <a:rPr lang="hu-HU" sz="2000" i="1" err="1"/>
              <a:t>viewport</a:t>
            </a:r>
            <a:r>
              <a:rPr lang="hu-HU" sz="200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0ADD03-0959-49C0-9281-71C2CEF9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CFB7E1-CFFE-455B-BF11-2A9FD6132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790700"/>
            <a:ext cx="10179050" cy="412908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80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szélessége.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sz="280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magassága.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Ezek lehetnek konkrét értékek (pl. 300), de vannak speciális értékek is (a </a:t>
            </a:r>
            <a:r>
              <a:rPr lang="hu-HU" err="1">
                <a:solidFill>
                  <a:srgbClr val="002060"/>
                </a:solidFill>
                <a:latin typeface="Consolas" panose="020B0609020204030204" pitchFamily="49" charset="0"/>
              </a:rPr>
              <a:t>device-width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és </a:t>
            </a:r>
            <a:r>
              <a:rPr lang="hu-HU" err="1">
                <a:solidFill>
                  <a:srgbClr val="002060"/>
                </a:solidFill>
                <a:latin typeface="Consolas" panose="020B0609020204030204" pitchFamily="49" charset="0"/>
              </a:rPr>
              <a:t>device-height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 változó), amellyel az aktuális eszköz kijelzőjének szélességét, illetve magasságát lehet megadni (normál nagyítási szintre vonatkozóan).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sz="2800" err="1">
                <a:solidFill>
                  <a:srgbClr val="FF0000"/>
                </a:solidFill>
                <a:latin typeface="Consolas" panose="020B0609020204030204" pitchFamily="49" charset="0"/>
              </a:rPr>
              <a:t>initial-scale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alapértelmezett nagyítási szint, ami az oldal első betöltésekor lesz érvényes. (pl. </a:t>
            </a:r>
            <a:r>
              <a:rPr lang="hu-HU">
                <a:solidFill>
                  <a:srgbClr val="002060"/>
                </a:solidFill>
                <a:latin typeface="Consolas" panose="020B0609020204030204" pitchFamily="49" charset="0"/>
              </a:rPr>
              <a:t>1.0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1748" name="Dia számának helye 3">
            <a:extLst>
              <a:ext uri="{FF2B5EF4-FFF2-40B4-BE49-F238E27FC236}">
                <a16:creationId xmlns:a16="http://schemas.microsoft.com/office/drawing/2014/main" id="{24C07A1B-0394-47E0-819B-9A153DB3ACAF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30D3E1-3A89-4A60-AB2F-181DA3EE52A0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E39A5F7-89B0-4998-B784-01C131106A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71563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Szélesség, magasság, nagyítási szint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5A6F40-F0C0-4694-AA74-68165639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 - példa</a:t>
            </a:r>
          </a:p>
        </p:txBody>
      </p:sp>
      <p:sp>
        <p:nvSpPr>
          <p:cNvPr id="33795" name="Dia számának helye 3">
            <a:extLst>
              <a:ext uri="{FF2B5EF4-FFF2-40B4-BE49-F238E27FC236}">
                <a16:creationId xmlns:a16="http://schemas.microsoft.com/office/drawing/2014/main" id="{380E2CEF-24DD-4A1B-9F58-B1F27D7996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D0A965-FBDC-480A-80C5-137A0E20A130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3796" name="Kép 7">
            <a:extLst>
              <a:ext uri="{FF2B5EF4-FFF2-40B4-BE49-F238E27FC236}">
                <a16:creationId xmlns:a16="http://schemas.microsoft.com/office/drawing/2014/main" id="{7D775D26-39A7-4E04-9DAE-122A0A93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"/>
          <a:stretch>
            <a:fillRect/>
          </a:stretch>
        </p:blipFill>
        <p:spPr bwMode="auto">
          <a:xfrm>
            <a:off x="552450" y="1903413"/>
            <a:ext cx="1946275" cy="4064000"/>
          </a:xfrm>
          <a:prstGeom prst="rect">
            <a:avLst/>
          </a:prstGeom>
          <a:noFill/>
          <a:ln w="9525">
            <a:solidFill>
              <a:srgbClr val="0451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Kép 9">
            <a:extLst>
              <a:ext uri="{FF2B5EF4-FFF2-40B4-BE49-F238E27FC236}">
                <a16:creationId xmlns:a16="http://schemas.microsoft.com/office/drawing/2014/main" id="{59C3C14A-9224-44D9-ADEA-9D2591AEA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/>
          <a:stretch>
            <a:fillRect/>
          </a:stretch>
        </p:blipFill>
        <p:spPr bwMode="auto">
          <a:xfrm>
            <a:off x="4337050" y="1897063"/>
            <a:ext cx="1946275" cy="4070350"/>
          </a:xfrm>
          <a:prstGeom prst="rect">
            <a:avLst/>
          </a:prstGeom>
          <a:noFill/>
          <a:ln w="9525">
            <a:solidFill>
              <a:srgbClr val="0451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Kép 11">
            <a:extLst>
              <a:ext uri="{FF2B5EF4-FFF2-40B4-BE49-F238E27FC236}">
                <a16:creationId xmlns:a16="http://schemas.microsoft.com/office/drawing/2014/main" id="{87C9504A-9FFE-4283-A251-1C4C4EC91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/>
          <a:stretch>
            <a:fillRect/>
          </a:stretch>
        </p:blipFill>
        <p:spPr bwMode="auto">
          <a:xfrm>
            <a:off x="7424738" y="1903413"/>
            <a:ext cx="1946275" cy="4070350"/>
          </a:xfrm>
          <a:prstGeom prst="rect">
            <a:avLst/>
          </a:prstGeom>
          <a:noFill/>
          <a:ln w="9525">
            <a:solidFill>
              <a:srgbClr val="0451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6048D472-54AF-4FC3-A2AA-AE260B9A98F0}"/>
              </a:ext>
            </a:extLst>
          </p:cNvPr>
          <p:cNvSpPr txBox="1"/>
          <p:nvPr/>
        </p:nvSpPr>
        <p:spPr>
          <a:xfrm>
            <a:off x="342212" y="6016792"/>
            <a:ext cx="275752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device-width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, </a:t>
            </a:r>
            <a:b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initial-scale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1.0</a:t>
            </a:r>
            <a:endParaRPr lang="hu-HU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E7EA12E6-97BF-4E84-B1DE-0D4494A3E663}"/>
              </a:ext>
            </a:extLst>
          </p:cNvPr>
          <p:cNvSpPr txBox="1"/>
          <p:nvPr/>
        </p:nvSpPr>
        <p:spPr>
          <a:xfrm>
            <a:off x="4173400" y="6023029"/>
            <a:ext cx="275752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device-width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, </a:t>
            </a:r>
            <a:b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initial-scale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0.5</a:t>
            </a:r>
            <a:endParaRPr lang="hu-HU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0F3726EF-B568-4F50-B34C-1C7AA4AA8C7B}"/>
              </a:ext>
            </a:extLst>
          </p:cNvPr>
          <p:cNvSpPr txBox="1"/>
          <p:nvPr/>
        </p:nvSpPr>
        <p:spPr>
          <a:xfrm>
            <a:off x="7281440" y="6023029"/>
            <a:ext cx="2757527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device-width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, </a:t>
            </a:r>
            <a:b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initial-scale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2.0</a:t>
            </a:r>
            <a:endParaRPr lang="hu-HU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33802" name="Szövegdoboz 20">
            <a:extLst>
              <a:ext uri="{FF2B5EF4-FFF2-40B4-BE49-F238E27FC236}">
                <a16:creationId xmlns:a16="http://schemas.microsoft.com/office/drawing/2014/main" id="{B4D9D9A0-AA35-47EA-B088-D9975607D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3" y="962025"/>
            <a:ext cx="10615612" cy="708025"/>
          </a:xfrm>
          <a:prstGeom prst="rect">
            <a:avLst/>
          </a:prstGeom>
          <a:solidFill>
            <a:srgbClr val="703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000">
                <a:solidFill>
                  <a:schemeClr val="bg1"/>
                </a:solidFill>
              </a:rPr>
              <a:t>A példában egy olyan kép van elhelyezve a weboldalon, amelynek mérete megegyezik az eszköz viewport méretével, ami most 360x649.  Különbség a nagyítási beállításokban (</a:t>
            </a:r>
            <a:r>
              <a:rPr lang="hu-HU" altLang="hu-HU">
                <a:solidFill>
                  <a:schemeClr val="bg1"/>
                </a:solidFill>
                <a:latin typeface="Consolas" panose="020B0609020204030204" pitchFamily="49" charset="0"/>
              </a:rPr>
              <a:t>initial-scale</a:t>
            </a:r>
            <a:r>
              <a:rPr lang="hu-HU" altLang="hu-HU" sz="2000">
                <a:solidFill>
                  <a:schemeClr val="bg1"/>
                </a:solidFill>
              </a:rPr>
              <a:t>) van.</a:t>
            </a:r>
          </a:p>
        </p:txBody>
      </p:sp>
      <p:sp>
        <p:nvSpPr>
          <p:cNvPr id="20" name="Beszédbuborék: négyszög 19">
            <a:extLst>
              <a:ext uri="{FF2B5EF4-FFF2-40B4-BE49-F238E27FC236}">
                <a16:creationId xmlns:a16="http://schemas.microsoft.com/office/drawing/2014/main" id="{368A56A9-589A-4139-8C23-8BCD2EBB9851}"/>
              </a:ext>
            </a:extLst>
          </p:cNvPr>
          <p:cNvSpPr/>
          <p:nvPr/>
        </p:nvSpPr>
        <p:spPr>
          <a:xfrm>
            <a:off x="2601913" y="4208463"/>
            <a:ext cx="1495425" cy="1317625"/>
          </a:xfrm>
          <a:prstGeom prst="wedgeRectCallout">
            <a:avLst>
              <a:gd name="adj1" fmla="val -50364"/>
              <a:gd name="adj2" fmla="val -6743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kép teljes méretében látható.  Nincs nagyítás, illetve kicsinyítés.</a:t>
            </a:r>
          </a:p>
        </p:txBody>
      </p:sp>
      <p:sp>
        <p:nvSpPr>
          <p:cNvPr id="24" name="Beszédbuborék: négyszög 23">
            <a:extLst>
              <a:ext uri="{FF2B5EF4-FFF2-40B4-BE49-F238E27FC236}">
                <a16:creationId xmlns:a16="http://schemas.microsoft.com/office/drawing/2014/main" id="{C5C5E396-BFC8-4571-8A04-90B0E3B12EE3}"/>
              </a:ext>
            </a:extLst>
          </p:cNvPr>
          <p:cNvSpPr/>
          <p:nvPr/>
        </p:nvSpPr>
        <p:spPr>
          <a:xfrm>
            <a:off x="5389563" y="4208463"/>
            <a:ext cx="1822450" cy="1317625"/>
          </a:xfrm>
          <a:prstGeom prst="wedgeRectCallout">
            <a:avLst>
              <a:gd name="adj1" fmla="val -56052"/>
              <a:gd name="adj2" fmla="val -6582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felére történő kicsinyítés miatt a kép az ablak negyedét foglalja el.</a:t>
            </a:r>
          </a:p>
        </p:txBody>
      </p:sp>
      <p:sp>
        <p:nvSpPr>
          <p:cNvPr id="25" name="Beszédbuborék: négyszög 24">
            <a:extLst>
              <a:ext uri="{FF2B5EF4-FFF2-40B4-BE49-F238E27FC236}">
                <a16:creationId xmlns:a16="http://schemas.microsoft.com/office/drawing/2014/main" id="{FC0C8505-F234-4A3A-997E-9F5383983EBD}"/>
              </a:ext>
            </a:extLst>
          </p:cNvPr>
          <p:cNvSpPr/>
          <p:nvPr/>
        </p:nvSpPr>
        <p:spPr>
          <a:xfrm>
            <a:off x="9585325" y="4113213"/>
            <a:ext cx="1495425" cy="1509712"/>
          </a:xfrm>
          <a:prstGeom prst="wedgeRectCallout">
            <a:avLst>
              <a:gd name="adj1" fmla="val -53919"/>
              <a:gd name="adj2" fmla="val -6955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kétszeres nagyítás miatt a képnek csak a negyede látszik.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31A2649-33E5-4DB4-8DC8-9EE864B2F55D}"/>
              </a:ext>
            </a:extLst>
          </p:cNvPr>
          <p:cNvCxnSpPr>
            <a:cxnSpLocks/>
          </p:cNvCxnSpPr>
          <p:nvPr/>
        </p:nvCxnSpPr>
        <p:spPr>
          <a:xfrm>
            <a:off x="544513" y="2371725"/>
            <a:ext cx="1954212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7" name="Szövegdoboz 15">
            <a:extLst>
              <a:ext uri="{FF2B5EF4-FFF2-40B4-BE49-F238E27FC236}">
                <a16:creationId xmlns:a16="http://schemas.microsoft.com/office/drawing/2014/main" id="{5232DFAE-2BD8-49F2-B6D3-1323B56E2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2206625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FF0000"/>
                </a:solidFill>
              </a:rPr>
              <a:t>360px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144B5151-8025-4564-AFA3-6504ACB675D7}"/>
              </a:ext>
            </a:extLst>
          </p:cNvPr>
          <p:cNvCxnSpPr>
            <a:cxnSpLocks/>
          </p:cNvCxnSpPr>
          <p:nvPr/>
        </p:nvCxnSpPr>
        <p:spPr>
          <a:xfrm>
            <a:off x="4337050" y="2403475"/>
            <a:ext cx="1954213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9" name="Szövegdoboz 21">
            <a:extLst>
              <a:ext uri="{FF2B5EF4-FFF2-40B4-BE49-F238E27FC236}">
                <a16:creationId xmlns:a16="http://schemas.microsoft.com/office/drawing/2014/main" id="{F479E54B-28B7-4DD6-A271-9AA49E50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236788"/>
            <a:ext cx="760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FF0000"/>
                </a:solidFill>
              </a:rPr>
              <a:t>720px</a:t>
            </a:r>
          </a:p>
        </p:txBody>
      </p: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AE371E7D-DF81-46A3-BF2D-8ADAB5588044}"/>
              </a:ext>
            </a:extLst>
          </p:cNvPr>
          <p:cNvCxnSpPr>
            <a:cxnSpLocks/>
          </p:cNvCxnSpPr>
          <p:nvPr/>
        </p:nvCxnSpPr>
        <p:spPr>
          <a:xfrm>
            <a:off x="7432675" y="2420938"/>
            <a:ext cx="1954213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1" name="Szövegdoboz 25">
            <a:extLst>
              <a:ext uri="{FF2B5EF4-FFF2-40B4-BE49-F238E27FC236}">
                <a16:creationId xmlns:a16="http://schemas.microsoft.com/office/drawing/2014/main" id="{5B193C1F-56C9-4DF5-BD18-DDB5A8627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2438" y="225425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FF0000"/>
                </a:solidFill>
              </a:rPr>
              <a:t>180px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F74F2A-E064-4B05-98BE-2980005D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35843" name="Tartalom helye 2">
            <a:extLst>
              <a:ext uri="{FF2B5EF4-FFF2-40B4-BE49-F238E27FC236}">
                <a16:creationId xmlns:a16="http://schemas.microsoft.com/office/drawing/2014/main" id="{F393B9F0-42B9-4886-94B3-9E79B30A13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890713"/>
            <a:ext cx="10179050" cy="480218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3600"/>
              <a:t>A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maximum-scale</a:t>
            </a:r>
            <a:r>
              <a:rPr lang="hu-HU" altLang="hu-HU" sz="3600"/>
              <a:t> és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minimum-scale</a:t>
            </a:r>
            <a:r>
              <a:rPr lang="hu-HU" altLang="hu-HU" sz="3600"/>
              <a:t> paraméter a maximális és minimális nagyítási szintet jelenti. </a:t>
            </a:r>
          </a:p>
        </p:txBody>
      </p:sp>
      <p:sp>
        <p:nvSpPr>
          <p:cNvPr id="35844" name="Dia számának helye 3">
            <a:extLst>
              <a:ext uri="{FF2B5EF4-FFF2-40B4-BE49-F238E27FC236}">
                <a16:creationId xmlns:a16="http://schemas.microsoft.com/office/drawing/2014/main" id="{9041FB27-8662-4515-9843-5AD3CCED4BC3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0A573A-681A-4A85-AC58-7B62AACD144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F218030-8263-4ABE-A55E-D096983A4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158875"/>
            <a:ext cx="10177463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Maximális és minimális nagyítási szint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E48F859-0B5B-480B-BD5C-CA0657021CE8}"/>
              </a:ext>
            </a:extLst>
          </p:cNvPr>
          <p:cNvSpPr txBox="1"/>
          <p:nvPr/>
        </p:nvSpPr>
        <p:spPr>
          <a:xfrm>
            <a:off x="526653" y="3768362"/>
            <a:ext cx="1030560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initial-scale=1.0, 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maximum-scale=1.5, minimum-scale=0.7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847" name="Szövegdoboz 8">
            <a:extLst>
              <a:ext uri="{FF2B5EF4-FFF2-40B4-BE49-F238E27FC236}">
                <a16:creationId xmlns:a16="http://schemas.microsoft.com/office/drawing/2014/main" id="{1FD3E310-26EA-47E6-8689-F4656E736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3286125"/>
            <a:ext cx="1306513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800559-C243-48AB-AA93-484733AB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37891" name="Tartalom helye 2">
            <a:extLst>
              <a:ext uri="{FF2B5EF4-FFF2-40B4-BE49-F238E27FC236}">
                <a16:creationId xmlns:a16="http://schemas.microsoft.com/office/drawing/2014/main" id="{6E104DEC-09B0-4086-993D-9B58B277A2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787525"/>
            <a:ext cx="10645775" cy="46656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</a:t>
            </a:r>
            <a:r>
              <a:rPr lang="hu-HU" altLang="hu-HU" sz="2800">
                <a:solidFill>
                  <a:srgbClr val="FF0000"/>
                </a:solidFill>
                <a:latin typeface="Consolas" panose="020B0609020204030204" pitchFamily="49" charset="0"/>
              </a:rPr>
              <a:t>user-scalable</a:t>
            </a:r>
            <a:r>
              <a:rPr lang="hu-HU" altLang="hu-HU"/>
              <a:t> paraméterrel engedélyezhető (</a:t>
            </a:r>
            <a:r>
              <a:rPr lang="hu-HU" altLang="hu-HU" sz="2800">
                <a:solidFill>
                  <a:srgbClr val="002060"/>
                </a:solidFill>
                <a:latin typeface="Consolas" panose="020B0609020204030204" pitchFamily="49" charset="0"/>
              </a:rPr>
              <a:t>yes</a:t>
            </a:r>
            <a:r>
              <a:rPr lang="hu-HU" altLang="hu-HU"/>
              <a:t>), illetve letiltható (</a:t>
            </a:r>
            <a:r>
              <a:rPr lang="hu-HU" altLang="hu-HU" sz="2800">
                <a:solidFill>
                  <a:srgbClr val="002060"/>
                </a:solidFill>
                <a:latin typeface="Consolas" panose="020B0609020204030204" pitchFamily="49" charset="0"/>
              </a:rPr>
              <a:t>no</a:t>
            </a:r>
            <a:r>
              <a:rPr lang="hu-HU" altLang="hu-HU"/>
              <a:t>), hogy a felhasználó nagyíthatja-e az alkalmazás ablakát vagy sem. </a:t>
            </a:r>
          </a:p>
          <a:p>
            <a:pPr lvl="1" eaLnBrk="1" hangingPunct="1"/>
            <a:r>
              <a:rPr lang="hu-HU" altLang="hu-HU"/>
              <a:t>A legtöbb esetben a nagyítást lehetővé kell tenni.</a:t>
            </a:r>
          </a:p>
          <a:p>
            <a:pPr lvl="1" eaLnBrk="1" hangingPunct="1"/>
            <a:r>
              <a:rPr lang="hu-HU" altLang="hu-HU"/>
              <a:t>Van kivétel. Pl. a Google térképe esetén a </a:t>
            </a:r>
            <a:r>
              <a:rPr lang="hu-HU" altLang="hu-HU" sz="2400">
                <a:solidFill>
                  <a:srgbClr val="002060"/>
                </a:solidFill>
                <a:latin typeface="Consolas" panose="020B0609020204030204" pitchFamily="49" charset="0"/>
              </a:rPr>
              <a:t>user-scalable=no</a:t>
            </a:r>
            <a:r>
              <a:rPr lang="hu-HU" altLang="hu-HU" sz="2400">
                <a:solidFill>
                  <a:srgbClr val="7030A0"/>
                </a:solidFill>
              </a:rPr>
              <a:t> </a:t>
            </a:r>
            <a:r>
              <a:rPr lang="hu-HU" altLang="hu-HU"/>
              <a:t>beállítás van érvényben, mert ha az eszköz nagyítás funkciójával közelítenénk rá a térképre, az pixelessé válna.</a:t>
            </a:r>
          </a:p>
        </p:txBody>
      </p:sp>
      <p:sp>
        <p:nvSpPr>
          <p:cNvPr id="37892" name="Dia számának helye 3">
            <a:extLst>
              <a:ext uri="{FF2B5EF4-FFF2-40B4-BE49-F238E27FC236}">
                <a16:creationId xmlns:a16="http://schemas.microsoft.com/office/drawing/2014/main" id="{42E13F97-926F-4C36-B15D-DA74AEDA7E24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FA5A06-5D47-4E5D-BB31-92671B72F7E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EA07C77-3775-4858-9E1D-43BFBCE94D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55688"/>
            <a:ext cx="10177463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Nagyíthatóság engedélyezése</a:t>
            </a:r>
          </a:p>
        </p:txBody>
      </p:sp>
      <p:sp>
        <p:nvSpPr>
          <p:cNvPr id="37894" name="Szövegdoboz 6">
            <a:extLst>
              <a:ext uri="{FF2B5EF4-FFF2-40B4-BE49-F238E27FC236}">
                <a16:creationId xmlns:a16="http://schemas.microsoft.com/office/drawing/2014/main" id="{4AB72626-DB61-4992-A034-629020289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5622925"/>
            <a:ext cx="11029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en-US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sz="240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 sz="240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"width=device-width,initial-scale=1.0,user-scalable=no"</a:t>
            </a:r>
            <a:r>
              <a:rPr lang="en-US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71E642-A49B-4875-827B-2CEE6689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EFA019-D367-403A-B208-72A51F3E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1787525"/>
            <a:ext cx="11128375" cy="4665663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CSS3-ban használhatóak a következő relatív mértékegységek: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err="1">
                <a:solidFill>
                  <a:srgbClr val="FF0000"/>
                </a:solidFill>
              </a:rPr>
              <a:t>vw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szélességéhez igazodik.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vw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szélesség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%-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ának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felel meg.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err="1">
                <a:solidFill>
                  <a:srgbClr val="FF0000"/>
                </a:solidFill>
              </a:rPr>
              <a:t>vh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magasságához igazodik.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vh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magasság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%-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ának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felel meg.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vmin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 a szélesség (</a:t>
            </a:r>
            <a:r>
              <a:rPr lang="hu-HU" err="1">
                <a:solidFill>
                  <a:srgbClr val="FF0000"/>
                </a:solidFill>
              </a:rPr>
              <a:t>vw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és magasság (</a:t>
            </a:r>
            <a:r>
              <a:rPr lang="hu-HU" err="1">
                <a:solidFill>
                  <a:srgbClr val="FF0000"/>
                </a:solidFill>
              </a:rPr>
              <a:t>vh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közül a kisebb.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 err="1">
                <a:solidFill>
                  <a:srgbClr val="FF0000"/>
                </a:solidFill>
              </a:rPr>
              <a:t>vmax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:  a szélesség (</a:t>
            </a:r>
            <a:r>
              <a:rPr lang="hu-HU" err="1">
                <a:solidFill>
                  <a:srgbClr val="FF0000"/>
                </a:solidFill>
              </a:rPr>
              <a:t>vw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és magasság (</a:t>
            </a:r>
            <a:r>
              <a:rPr lang="hu-HU" err="1">
                <a:solidFill>
                  <a:srgbClr val="FF0000"/>
                </a:solidFill>
              </a:rPr>
              <a:t>vh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közül a nagyobb.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Utóbbi kettő akkor hasznos, ha az álló/fekvő üzemmód miatt a ténylegesen kisebb, vagy nagyobb oldal méretéhez akarunk viszonyítani.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940" name="Dia számának helye 3">
            <a:extLst>
              <a:ext uri="{FF2B5EF4-FFF2-40B4-BE49-F238E27FC236}">
                <a16:creationId xmlns:a16="http://schemas.microsoft.com/office/drawing/2014/main" id="{83FA0386-950F-4B43-B8F6-EB40EF297C4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8CC5D6-E500-47BD-872F-EC6DD1E8142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29B6703-AE68-4FCE-96C1-0D46C5C389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55688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Mértékegységek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A7CA37-5411-4668-B037-C2BB6435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Reszponzív webdesign – Alkalmazkodó tervezés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5C08F8E-D6CF-1569-DED2-478D419DC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1987" name="Dia számának helye 3">
            <a:extLst>
              <a:ext uri="{FF2B5EF4-FFF2-40B4-BE49-F238E27FC236}">
                <a16:creationId xmlns:a16="http://schemas.microsoft.com/office/drawing/2014/main" id="{5170CE1D-4DFF-4B06-AA36-4B3A073336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551516DB-629A-45AA-ABDC-0D2BB643743C}" type="slidenum">
              <a:rPr lang="hu-HU" altLang="hu-HU" smtClean="0"/>
              <a:pPr/>
              <a:t>17</a:t>
            </a:fld>
            <a:endParaRPr lang="hu-HU" altLang="hu-HU"/>
          </a:p>
        </p:txBody>
      </p:sp>
    </p:spTree>
  </p:cSld>
  <p:clrMapOvr>
    <a:masterClrMapping/>
  </p:clrMapOvr>
  <p:transition spd="slow" advTm="299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9B140BC-43FF-447D-ABEA-24AD1F51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Responsive</a:t>
            </a:r>
            <a:r>
              <a:rPr lang="hu-HU"/>
              <a:t> Web Design (RWD) 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A242F9D-AEB9-4D9B-95AD-B22AE58A4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273175"/>
            <a:ext cx="5354638" cy="4606925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Olyan tervezési módszer, amelynek célja, hogy optimális megjelenést biztosítson (pl. jó olvashatóság, egyszerű navigálhatóság) a különböző eszközökön (mobil eszközöktől a nagyobb felbontású monitorokig).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Az oldal megjelenése alkalmazkodik a megjelenítő tulajdonságaihoz. Ezért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alkalmazkodó tervezési módszertan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nak is hívják.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036" name="Dia számának helye 3">
            <a:extLst>
              <a:ext uri="{FF2B5EF4-FFF2-40B4-BE49-F238E27FC236}">
                <a16:creationId xmlns:a16="http://schemas.microsoft.com/office/drawing/2014/main" id="{E61D5E19-DD2A-4BE0-A1F0-C4FC08A96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EE1140-931D-4139-AFD4-989AFB0B8F2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44037" name="Picture 2" descr="Notebook, Tabletta, Smartphone, Érzékeny, Számítógép">
            <a:extLst>
              <a:ext uri="{FF2B5EF4-FFF2-40B4-BE49-F238E27FC236}">
                <a16:creationId xmlns:a16="http://schemas.microsoft.com/office/drawing/2014/main" id="{E95CB54F-3AA5-48A6-BA25-571D3D34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977900"/>
            <a:ext cx="7770813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37824B-57E6-4C11-8F4A-663EA3AF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300"/>
              <a:t>Az RWD főbb összetevői</a:t>
            </a:r>
          </a:p>
        </p:txBody>
      </p:sp>
      <p:sp>
        <p:nvSpPr>
          <p:cNvPr id="46083" name="Tartalom helye 2">
            <a:extLst>
              <a:ext uri="{FF2B5EF4-FFF2-40B4-BE49-F238E27FC236}">
                <a16:creationId xmlns:a16="http://schemas.microsoft.com/office/drawing/2014/main" id="{EDBDBED4-4AD2-4165-BCE1-A5C026279A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654175"/>
            <a:ext cx="10179050" cy="4127500"/>
          </a:xfrm>
        </p:spPr>
        <p:txBody>
          <a:bodyPr/>
          <a:lstStyle/>
          <a:p>
            <a:pPr eaLnBrk="1" hangingPunct="1"/>
            <a:r>
              <a:rPr lang="hu-HU" altLang="hu-HU" sz="2800"/>
              <a:t>A rács egy olyan struktúra, amely a függőleges és vízszintes tengely mentén történő tartalomelhelyezést tesz lehetővé.</a:t>
            </a:r>
          </a:p>
          <a:p>
            <a:pPr eaLnBrk="1" hangingPunct="1"/>
            <a:r>
              <a:rPr lang="hu-HU" altLang="hu-HU" sz="2800"/>
              <a:t>A folyékonyságot úgy lehet elérni, hogy nem rögzített szélességeket (képpont) alkalmazunk, hanem arányokat (%).</a:t>
            </a:r>
          </a:p>
          <a:p>
            <a:pPr lvl="1" eaLnBrk="1" hangingPunct="1"/>
            <a:endParaRPr lang="hu-HU" altLang="hu-HU" sz="2400"/>
          </a:p>
        </p:txBody>
      </p:sp>
      <p:sp>
        <p:nvSpPr>
          <p:cNvPr id="46084" name="Dia számának helye 3">
            <a:extLst>
              <a:ext uri="{FF2B5EF4-FFF2-40B4-BE49-F238E27FC236}">
                <a16:creationId xmlns:a16="http://schemas.microsoft.com/office/drawing/2014/main" id="{B36F4B42-FA4A-4D2A-9B2E-306634F55089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D599C7-DAC9-41F0-8F46-D44EB3E9341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7A9141A1-1156-4F1E-ACE8-48A70557A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16000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3200"/>
              <a:t>1. Folyékony rácsrendszer</a:t>
            </a:r>
          </a:p>
        </p:txBody>
      </p:sp>
      <p:pic>
        <p:nvPicPr>
          <p:cNvPr id="46086" name="Picture 4" descr="Mobil Eszközök, Honlap, Makett, Web, Web Design">
            <a:extLst>
              <a:ext uri="{FF2B5EF4-FFF2-40B4-BE49-F238E27FC236}">
                <a16:creationId xmlns:a16="http://schemas.microsoft.com/office/drawing/2014/main" id="{52B72938-0E40-4DC2-AF1C-FB7A062FA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0"/>
          <a:stretch/>
        </p:blipFill>
        <p:spPr bwMode="auto">
          <a:xfrm>
            <a:off x="1365250" y="3260725"/>
            <a:ext cx="8054975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AD32D-6BDB-400D-9238-0802618D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EEC6F3-8751-4DD2-A63E-5F5DC103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Ebben a tananyagban megismerkedhetsz 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(nézetablak) fogalmával,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Reszponzív 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responsive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webdesign (alkalmazkodó webtervezés) felfogással,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Mobile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(elsőként mobilra) tervezési szemlélettel,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keretrendszer jellemzőivel,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fix és folyékony 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(fluid)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elrendezés közti különbségekkel,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rácsrendszer 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használatának alapjaival.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C73EE6B7-5715-4224-9268-28B0278AC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FC2713-29BF-431F-B648-05116A71C00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artalom helye 2">
            <a:extLst>
              <a:ext uri="{FF2B5EF4-FFF2-40B4-BE49-F238E27FC236}">
                <a16:creationId xmlns:a16="http://schemas.microsoft.com/office/drawing/2014/main" id="{EDFF5632-FF09-48DF-BE0E-5F60F942DE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827213"/>
            <a:ext cx="10179050" cy="4127500"/>
          </a:xfrm>
        </p:spPr>
        <p:txBody>
          <a:bodyPr/>
          <a:lstStyle/>
          <a:p>
            <a:pPr eaLnBrk="1" hangingPunct="1"/>
            <a:r>
              <a:rPr lang="hu-HU" altLang="hu-HU"/>
              <a:t>A képek/</a:t>
            </a:r>
            <a:r>
              <a:rPr lang="hu-HU" altLang="hu-HU" err="1"/>
              <a:t>médialemek</a:t>
            </a:r>
            <a:r>
              <a:rPr lang="hu-HU" altLang="hu-HU"/>
              <a:t> automatikus átméretezése (vagy más verzió betöltése) a rendelkezésre álló hely függvényében.</a:t>
            </a:r>
          </a:p>
          <a:p>
            <a:pPr lvl="1" eaLnBrk="1" hangingPunct="1"/>
            <a:endParaRPr lang="hu-HU" altLang="hu-HU"/>
          </a:p>
        </p:txBody>
      </p:sp>
      <p:sp>
        <p:nvSpPr>
          <p:cNvPr id="48132" name="Dia számának helye 3">
            <a:extLst>
              <a:ext uri="{FF2B5EF4-FFF2-40B4-BE49-F238E27FC236}">
                <a16:creationId xmlns:a16="http://schemas.microsoft.com/office/drawing/2014/main" id="{25128970-2E36-43DE-AD34-D1DA56550BF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B8215C-F073-483F-BD18-987DEF13A900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04134DF7-E401-4A59-93EA-3D92A89E3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95375"/>
            <a:ext cx="11129963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200"/>
              <a:t>2. Folyékonyan átméretezhető képek/médiaelemek</a:t>
            </a:r>
          </a:p>
        </p:txBody>
      </p:sp>
      <p:grpSp>
        <p:nvGrpSpPr>
          <p:cNvPr id="48134" name="Csoportba foglalás 20">
            <a:extLst>
              <a:ext uri="{FF2B5EF4-FFF2-40B4-BE49-F238E27FC236}">
                <a16:creationId xmlns:a16="http://schemas.microsoft.com/office/drawing/2014/main" id="{A4D708F3-10B8-40B6-A502-9453781589B6}"/>
              </a:ext>
            </a:extLst>
          </p:cNvPr>
          <p:cNvGrpSpPr>
            <a:grpSpLocks/>
          </p:cNvGrpSpPr>
          <p:nvPr/>
        </p:nvGrpSpPr>
        <p:grpSpPr bwMode="auto">
          <a:xfrm>
            <a:off x="2214563" y="3594100"/>
            <a:ext cx="6950075" cy="2881313"/>
            <a:chOff x="2215117" y="3593805"/>
            <a:chExt cx="6950148" cy="2881810"/>
          </a:xfrm>
        </p:grpSpPr>
        <p:pic>
          <p:nvPicPr>
            <p:cNvPr id="48137" name="Picture 4" descr="Mobil Eszközök, Honlap, Makett, Web, Web Design">
              <a:extLst>
                <a:ext uri="{FF2B5EF4-FFF2-40B4-BE49-F238E27FC236}">
                  <a16:creationId xmlns:a16="http://schemas.microsoft.com/office/drawing/2014/main" id="{AD180F8B-B586-4A12-B612-161DD1C0F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35" r="13725" b="13321"/>
            <a:stretch>
              <a:fillRect/>
            </a:stretch>
          </p:blipFill>
          <p:spPr bwMode="auto">
            <a:xfrm>
              <a:off x="2215117" y="3593805"/>
              <a:ext cx="6950148" cy="288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églalap 18">
              <a:extLst>
                <a:ext uri="{FF2B5EF4-FFF2-40B4-BE49-F238E27FC236}">
                  <a16:creationId xmlns:a16="http://schemas.microsoft.com/office/drawing/2014/main" id="{320604A3-A2CD-4B04-A93D-2E272B613D22}"/>
                </a:ext>
              </a:extLst>
            </p:cNvPr>
            <p:cNvSpPr/>
            <p:nvPr/>
          </p:nvSpPr>
          <p:spPr>
            <a:xfrm>
              <a:off x="2381806" y="3881193"/>
              <a:ext cx="1655780" cy="2168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  <p:sp>
          <p:nvSpPr>
            <p:cNvPr id="20" name="Téglalap 19">
              <a:extLst>
                <a:ext uri="{FF2B5EF4-FFF2-40B4-BE49-F238E27FC236}">
                  <a16:creationId xmlns:a16="http://schemas.microsoft.com/office/drawing/2014/main" id="{92660089-CA99-405A-998C-4E623D3B1A0D}"/>
                </a:ext>
              </a:extLst>
            </p:cNvPr>
            <p:cNvSpPr/>
            <p:nvPr/>
          </p:nvSpPr>
          <p:spPr>
            <a:xfrm>
              <a:off x="5191710" y="3870078"/>
              <a:ext cx="3260759" cy="1978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u-HU"/>
            </a:p>
          </p:txBody>
        </p:sp>
      </p:grpSp>
      <p:pic>
        <p:nvPicPr>
          <p:cNvPr id="48135" name="Picture 2" descr="Játékos, Videóinak, Játék, Lejátszás">
            <a:extLst>
              <a:ext uri="{FF2B5EF4-FFF2-40B4-BE49-F238E27FC236}">
                <a16:creationId xmlns:a16="http://schemas.microsoft.com/office/drawing/2014/main" id="{08A0CAD9-E519-489C-820C-7E54F68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3973513"/>
            <a:ext cx="3181350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2" descr="Játékos, Videóinak, Játék, Lejátszás">
            <a:extLst>
              <a:ext uri="{FF2B5EF4-FFF2-40B4-BE49-F238E27FC236}">
                <a16:creationId xmlns:a16="http://schemas.microsoft.com/office/drawing/2014/main" id="{C7D516F4-D35D-4F1C-A14D-56DFB7F8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3930650"/>
            <a:ext cx="156686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32C7B9E9-FCB1-2142-7409-48A87E64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29963" cy="7334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300"/>
              <a:t>Az RWD főbb összetevői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artalom helye 2">
            <a:extLst>
              <a:ext uri="{FF2B5EF4-FFF2-40B4-BE49-F238E27FC236}">
                <a16:creationId xmlns:a16="http://schemas.microsoft.com/office/drawing/2014/main" id="{C3DCBFE8-1E9E-4137-8330-099229E119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8" y="1878013"/>
            <a:ext cx="10177462" cy="412908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médialekérdezés segítségével az eszköz jellege és tulajdonságai alapján más-más stílusokat lehet beállítani.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médialekérdezés egy logikai kifejezés, ami igaz vagy hamis értékkel tér vissza.  A lekérdezés igaz, ha a megadott média típus megegyezik az eszköz média típusával, és az összes kifejezés értéke igaz.</a:t>
            </a:r>
          </a:p>
        </p:txBody>
      </p:sp>
      <p:sp>
        <p:nvSpPr>
          <p:cNvPr id="50180" name="Dia számának helye 3">
            <a:extLst>
              <a:ext uri="{FF2B5EF4-FFF2-40B4-BE49-F238E27FC236}">
                <a16:creationId xmlns:a16="http://schemas.microsoft.com/office/drawing/2014/main" id="{094FD3AA-D66B-45AC-8923-3CCD0A28CD7F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EF36B5-65F2-495C-9046-43CD299872E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F25AC15C-3AF8-4FDA-94DC-D3019AC39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147763"/>
            <a:ext cx="10179050" cy="64293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3. Média lekérdezések </a:t>
            </a:r>
            <a:r>
              <a:rPr i="1"/>
              <a:t>(</a:t>
            </a:r>
            <a:r>
              <a:rPr i="1" err="1"/>
              <a:t>media</a:t>
            </a:r>
            <a:r>
              <a:rPr i="1"/>
              <a:t> </a:t>
            </a:r>
            <a:r>
              <a:rPr i="1" err="1"/>
              <a:t>queries</a:t>
            </a:r>
            <a:r>
              <a:rPr i="1"/>
              <a:t>)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25F7BF5-720F-E9FC-EC51-79B9D589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29963" cy="7334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300"/>
              <a:t>Az RWD főbb összetevői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1B9736-D502-4D68-B87A-10B23242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Média lekérdezések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F6D811-5B15-470C-9E93-1E537DD50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1860550"/>
            <a:ext cx="10745787" cy="2922588"/>
          </a:xfrm>
        </p:spPr>
        <p:txBody>
          <a:bodyPr rtlCol="0">
            <a:normAutofit fontScale="925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Külső stíluslapokra való hivatkozásnál megadható a média típusa, amelyre a stíluslap vonatkozik.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Ilyen például a képernyő (</a:t>
            </a:r>
            <a:r>
              <a:rPr lang="hu-HU" sz="3000" err="1">
                <a:solidFill>
                  <a:srgbClr val="002060"/>
                </a:solidFill>
                <a:latin typeface="Consolas" panose="020B0609020204030204" pitchFamily="49" charset="0"/>
              </a:rPr>
              <a:t>screen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nyomtatás (</a:t>
            </a:r>
            <a:r>
              <a:rPr lang="hu-HU" sz="3000">
                <a:solidFill>
                  <a:srgbClr val="002060"/>
                </a:solidFill>
                <a:latin typeface="Consolas" panose="020B0609020204030204" pitchFamily="49" charset="0"/>
              </a:rPr>
              <a:t>print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beszédszintetizátor (</a:t>
            </a:r>
            <a:r>
              <a:rPr lang="hu-HU" sz="3000" err="1">
                <a:solidFill>
                  <a:srgbClr val="002060"/>
                </a:solidFill>
                <a:latin typeface="Consolas" panose="020B0609020204030204" pitchFamily="49" charset="0"/>
              </a:rPr>
              <a:t>speech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 kivetítő (</a:t>
            </a:r>
            <a:r>
              <a:rPr lang="hu-HU" sz="3000">
                <a:solidFill>
                  <a:srgbClr val="002060"/>
                </a:solidFill>
                <a:latin typeface="Consolas" panose="020B0609020204030204" pitchFamily="49" charset="0"/>
              </a:rPr>
              <a:t>projection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televízió (</a:t>
            </a:r>
            <a:r>
              <a:rPr lang="hu-HU" sz="3000">
                <a:solidFill>
                  <a:srgbClr val="002060"/>
                </a:solidFill>
                <a:latin typeface="Consolas" panose="020B0609020204030204" pitchFamily="49" charset="0"/>
              </a:rPr>
              <a:t>tv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Az összes eszközre az </a:t>
            </a:r>
            <a:r>
              <a:rPr lang="hu-HU" sz="3000" err="1">
                <a:solidFill>
                  <a:srgbClr val="002060"/>
                </a:solidFill>
                <a:latin typeface="Consolas" panose="020B0609020204030204" pitchFamily="49" charset="0"/>
              </a:rPr>
              <a:t>all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értékkel lehet hivatkozni.</a:t>
            </a:r>
          </a:p>
        </p:txBody>
      </p:sp>
      <p:sp>
        <p:nvSpPr>
          <p:cNvPr id="52228" name="Dia számának helye 3">
            <a:extLst>
              <a:ext uri="{FF2B5EF4-FFF2-40B4-BE49-F238E27FC236}">
                <a16:creationId xmlns:a16="http://schemas.microsoft.com/office/drawing/2014/main" id="{EF00ED7A-CC94-4489-8F96-287C81941231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978509-C101-429D-97B9-08D865D6D2C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2230" name="Szövegdoboz 6">
            <a:extLst>
              <a:ext uri="{FF2B5EF4-FFF2-40B4-BE49-F238E27FC236}">
                <a16:creationId xmlns:a16="http://schemas.microsoft.com/office/drawing/2014/main" id="{8610C2D3-3301-443F-9060-029C00B45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5341938"/>
            <a:ext cx="100599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"text/css"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"screen"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"kepernyo.css"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/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"text/css"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"print"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"nyomtatas.css"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2231" name="Szövegdoboz 5">
            <a:extLst>
              <a:ext uri="{FF2B5EF4-FFF2-40B4-BE49-F238E27FC236}">
                <a16:creationId xmlns:a16="http://schemas.microsoft.com/office/drawing/2014/main" id="{63C2F52D-4C7D-4A19-9449-38C98DE2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4870450"/>
            <a:ext cx="1306513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" name="Szöveg helye 7">
            <a:extLst>
              <a:ext uri="{FF2B5EF4-FFF2-40B4-BE49-F238E27FC236}">
                <a16:creationId xmlns:a16="http://schemas.microsoft.com/office/drawing/2014/main" id="{961969B4-6141-D82D-FE11-44EB6A267A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960438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A </a:t>
            </a:r>
            <a:r>
              <a:rPr>
                <a:solidFill>
                  <a:srgbClr val="FF0000"/>
                </a:solidFill>
              </a:rPr>
              <a:t>&lt;link&gt; </a:t>
            </a:r>
            <a:r>
              <a:t>tag használata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5E5267-08B4-4F62-94F8-7E5D58F6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Média lekérdezések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6F3BF5-AC00-4D13-8F2F-D18DCAA6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1690688"/>
            <a:ext cx="10571162" cy="3827462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600">
                <a:solidFill>
                  <a:schemeClr val="tx1">
                    <a:lumMod val="85000"/>
                    <a:lumOff val="15000"/>
                  </a:schemeClr>
                </a:solidFill>
              </a:rPr>
              <a:t>Nem csak médiatípus, hanem feltétel is megadható.  A feltételekben használható az </a:t>
            </a:r>
            <a:r>
              <a:rPr lang="hu-HU" sz="2600">
                <a:solidFill>
                  <a:srgbClr val="002060"/>
                </a:solidFill>
                <a:latin typeface="Consolas" panose="020B0609020204030204" pitchFamily="49" charset="0"/>
              </a:rPr>
              <a:t>and</a:t>
            </a:r>
            <a:r>
              <a:rPr lang="hu-HU" sz="2600">
                <a:solidFill>
                  <a:schemeClr val="tx1">
                    <a:lumMod val="85000"/>
                    <a:lumOff val="15000"/>
                  </a:schemeClr>
                </a:solidFill>
              </a:rPr>
              <a:t> (és), </a:t>
            </a:r>
            <a:r>
              <a:rPr lang="hu-HU" sz="2600" err="1">
                <a:solidFill>
                  <a:srgbClr val="002060"/>
                </a:solidFill>
                <a:latin typeface="Consolas" panose="020B0609020204030204" pitchFamily="49" charset="0"/>
              </a:rPr>
              <a:t>not</a:t>
            </a:r>
            <a:r>
              <a:rPr lang="hu-HU" sz="2600">
                <a:solidFill>
                  <a:schemeClr val="tx1">
                    <a:lumMod val="85000"/>
                    <a:lumOff val="15000"/>
                  </a:schemeClr>
                </a:solidFill>
              </a:rPr>
              <a:t> (nem) logikai művelet is, és az eszközökre vonatkozó tulajdonságok.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600">
                <a:solidFill>
                  <a:schemeClr val="tx1">
                    <a:lumMod val="85000"/>
                    <a:lumOff val="15000"/>
                  </a:schemeClr>
                </a:solidFill>
              </a:rPr>
              <a:t>Néhány gyakran használt tulajdonság:</a:t>
            </a: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width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(szélesség), </a:t>
            </a:r>
            <a:r>
              <a:rPr lang="hu-HU" sz="2400">
                <a:solidFill>
                  <a:srgbClr val="002060"/>
                </a:solidFill>
                <a:latin typeface="Consolas" panose="020B0609020204030204" pitchFamily="49" charset="0"/>
              </a:rPr>
              <a:t>min-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width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(minimális szélesség),  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max-width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(maximális szélesség)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height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(magasság), </a:t>
            </a:r>
            <a:r>
              <a:rPr lang="hu-HU" sz="2400">
                <a:solidFill>
                  <a:srgbClr val="002060"/>
                </a:solidFill>
                <a:latin typeface="Consolas" panose="020B0609020204030204" pitchFamily="49" charset="0"/>
              </a:rPr>
              <a:t>min-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height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(minimális magasság), 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max-height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(maximális magasság)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orientation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(tájolás): értéke 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portrait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(álló) vagy </a:t>
            </a:r>
            <a:r>
              <a:rPr lang="hu-HU" sz="2400" err="1">
                <a:solidFill>
                  <a:srgbClr val="002060"/>
                </a:solidFill>
                <a:latin typeface="Consolas" panose="020B0609020204030204" pitchFamily="49" charset="0"/>
              </a:rPr>
              <a:t>landscape</a:t>
            </a:r>
            <a:r>
              <a:rPr lang="hu-HU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(fekvő)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276" name="Dia számának helye 3">
            <a:extLst>
              <a:ext uri="{FF2B5EF4-FFF2-40B4-BE49-F238E27FC236}">
                <a16:creationId xmlns:a16="http://schemas.microsoft.com/office/drawing/2014/main" id="{07EB835E-AB19-49D2-9D49-59C2F70D3852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11DED1-E439-482C-B251-1FED21906C3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CD06A02D-EDB5-4820-9EDB-2711F237E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960438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A </a:t>
            </a:r>
            <a:r>
              <a:rPr>
                <a:solidFill>
                  <a:srgbClr val="FF0000"/>
                </a:solidFill>
              </a:rPr>
              <a:t>&lt;link&gt; </a:t>
            </a:r>
            <a:r>
              <a:t>tag használata</a:t>
            </a:r>
          </a:p>
        </p:txBody>
      </p:sp>
      <p:sp>
        <p:nvSpPr>
          <p:cNvPr id="54278" name="Szövegdoboz 6">
            <a:extLst>
              <a:ext uri="{FF2B5EF4-FFF2-40B4-BE49-F238E27FC236}">
                <a16:creationId xmlns:a16="http://schemas.microsoft.com/office/drawing/2014/main" id="{E4A9EDEB-B25C-4B09-B893-85A86723A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5903913"/>
            <a:ext cx="10823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"screen and (min-width:800px)"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"800felett.css"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4279" name="Szövegdoboz 5">
            <a:extLst>
              <a:ext uri="{FF2B5EF4-FFF2-40B4-BE49-F238E27FC236}">
                <a16:creationId xmlns:a16="http://schemas.microsoft.com/office/drawing/2014/main" id="{94C7DA24-E834-4DAC-A5E5-8FB96DE6F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5516563"/>
            <a:ext cx="1306512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4280" name="Szövegdoboz 8">
            <a:extLst>
              <a:ext uri="{FF2B5EF4-FFF2-40B4-BE49-F238E27FC236}">
                <a16:creationId xmlns:a16="http://schemas.microsoft.com/office/drawing/2014/main" id="{BFA995F6-A161-48FE-88C0-C414504A8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6310313"/>
            <a:ext cx="10823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"screen and (orientation:landscape)"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"fekvo.css"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D8121C-8A6B-40C2-A680-70C5EE0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Média lekérdezések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18C0-5A83-465D-A6F3-8D9EA7D3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1819275"/>
            <a:ext cx="10645775" cy="1889125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80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@media </a:t>
            </a:r>
            <a:r>
              <a:rPr lang="hu-HU" sz="2800">
                <a:solidFill>
                  <a:schemeClr val="tx1">
                    <a:lumMod val="85000"/>
                    <a:lumOff val="15000"/>
                  </a:schemeClr>
                </a:solidFill>
              </a:rPr>
              <a:t>szabállyal a stíluslapon belül lehet </a:t>
            </a:r>
            <a:r>
              <a:rPr lang="hu-HU" sz="2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médialekérdezéseket</a:t>
            </a:r>
            <a:r>
              <a:rPr lang="hu-HU" sz="2800">
                <a:solidFill>
                  <a:schemeClr val="tx1">
                    <a:lumMod val="85000"/>
                    <a:lumOff val="15000"/>
                  </a:schemeClr>
                </a:solidFill>
              </a:rPr>
              <a:t> megvalósítani.  A kapcsos zárójelek között adhatóak meg a szabályok.</a:t>
            </a:r>
          </a:p>
        </p:txBody>
      </p:sp>
      <p:sp>
        <p:nvSpPr>
          <p:cNvPr id="56324" name="Dia számának helye 3">
            <a:extLst>
              <a:ext uri="{FF2B5EF4-FFF2-40B4-BE49-F238E27FC236}">
                <a16:creationId xmlns:a16="http://schemas.microsoft.com/office/drawing/2014/main" id="{842BB862-B2D1-4FA3-8910-9ACFEE88A31A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7E6AF6-EAEC-4DA4-B4F3-8593936D5EA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A787DE78-8E38-4A34-8274-7D67984C3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89025"/>
            <a:ext cx="10179050" cy="6429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A </a:t>
            </a:r>
            <a:r>
              <a:rPr>
                <a:solidFill>
                  <a:srgbClr val="FF0000"/>
                </a:solidFill>
              </a:rPr>
              <a:t>@media </a:t>
            </a:r>
            <a:r>
              <a:t>szabály </a:t>
            </a:r>
            <a:r>
              <a:rPr i="1"/>
              <a:t>(</a:t>
            </a:r>
            <a:r>
              <a:rPr i="1" err="1"/>
              <a:t>rule</a:t>
            </a:r>
            <a:r>
              <a:rPr i="1"/>
              <a:t>)</a:t>
            </a:r>
            <a:r>
              <a:t> használata</a:t>
            </a:r>
          </a:p>
        </p:txBody>
      </p:sp>
      <p:sp>
        <p:nvSpPr>
          <p:cNvPr id="56326" name="Szövegdoboz 6">
            <a:extLst>
              <a:ext uri="{FF2B5EF4-FFF2-40B4-BE49-F238E27FC236}">
                <a16:creationId xmlns:a16="http://schemas.microsoft.com/office/drawing/2014/main" id="{8461BFC6-F74B-4256-BF72-AF6B7182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429000"/>
            <a:ext cx="1005998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print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font-family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serif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r>
              <a:rPr lang="hu-HU" altLang="hu-HU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>
                <a:solidFill>
                  <a:srgbClr val="098658"/>
                </a:solidFill>
                <a:latin typeface="Consolas" panose="020B0609020204030204" pitchFamily="49" charset="0"/>
              </a:rPr>
              <a:t>400px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) and (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>
                <a:solidFill>
                  <a:srgbClr val="098658"/>
                </a:solidFill>
                <a:latin typeface="Consolas" panose="020B0609020204030204" pitchFamily="49" charset="0"/>
              </a:rPr>
              <a:t>700px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div#fontos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right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6327" name="Szövegdoboz 5">
            <a:extLst>
              <a:ext uri="{FF2B5EF4-FFF2-40B4-BE49-F238E27FC236}">
                <a16:creationId xmlns:a16="http://schemas.microsoft.com/office/drawing/2014/main" id="{6872C8DB-A22D-41B1-8B02-B85447511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" y="3001963"/>
            <a:ext cx="130651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BC4B02EE-87D3-415A-A832-B17654358106}"/>
              </a:ext>
            </a:extLst>
          </p:cNvPr>
          <p:cNvSpPr/>
          <p:nvPr/>
        </p:nvSpPr>
        <p:spPr>
          <a:xfrm>
            <a:off x="7337425" y="3036888"/>
            <a:ext cx="3368675" cy="784225"/>
          </a:xfrm>
          <a:prstGeom prst="wedgeRectCallout">
            <a:avLst>
              <a:gd name="adj1" fmla="val -116021"/>
              <a:gd name="adj2" fmla="val 6862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Nyomtatáshoz talpas (serif) betűtípus van beállítva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29DB7421-BAA1-4C1E-9D18-5B7B549B587B}"/>
              </a:ext>
            </a:extLst>
          </p:cNvPr>
          <p:cNvSpPr/>
          <p:nvPr/>
        </p:nvSpPr>
        <p:spPr>
          <a:xfrm>
            <a:off x="5851525" y="5529263"/>
            <a:ext cx="4492625" cy="1039812"/>
          </a:xfrm>
          <a:prstGeom prst="wedgeRectCallout">
            <a:avLst>
              <a:gd name="adj1" fmla="val -70972"/>
              <a:gd name="adj2" fmla="val -70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400 és 700 képpont közti szélességű képernyőnél az adott elem jobbra lebeg.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9E03B-71AC-FF4F-6DC1-63351DB6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3">
            <a:extLst>
              <a:ext uri="{FF2B5EF4-FFF2-40B4-BE49-F238E27FC236}">
                <a16:creationId xmlns:a16="http://schemas.microsoft.com/office/drawing/2014/main" id="{C17443A4-B230-343E-B4A3-58C3CCEEF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80" y="3072348"/>
            <a:ext cx="4591050" cy="1504950"/>
          </a:xfrm>
          <a:prstGeom prst="rect">
            <a:avLst/>
          </a:prstGeom>
        </p:spPr>
      </p:pic>
      <p:sp>
        <p:nvSpPr>
          <p:cNvPr id="10" name="Dia számának helye 3">
            <a:extLst>
              <a:ext uri="{FF2B5EF4-FFF2-40B4-BE49-F238E27FC236}">
                <a16:creationId xmlns:a16="http://schemas.microsoft.com/office/drawing/2014/main" id="{772218F7-3DE6-4819-4633-54E3AD63DF7E}"/>
              </a:ext>
            </a:extLst>
          </p:cNvPr>
          <p:cNvSpPr txBox="1">
            <a:spLocks/>
          </p:cNvSpPr>
          <p:nvPr/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E53E95-35B4-45DA-8DA8-C1E87D23F3B7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453267F-8A17-627A-871D-04C1D6814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14" y="914958"/>
            <a:ext cx="10993816" cy="2015529"/>
          </a:xfrm>
        </p:spPr>
        <p:txBody>
          <a:bodyPr/>
          <a:lstStyle/>
          <a:p>
            <a:r>
              <a:rPr lang="hu-HU" b="1" err="1"/>
              <a:t>prefers-color-scheme</a:t>
            </a:r>
            <a:r>
              <a:rPr lang="hu-HU" b="1"/>
              <a:t>:</a:t>
            </a:r>
            <a:r>
              <a:rPr lang="hu-HU"/>
              <a:t> annak észlelésére szolgál, hogy a felhasználó világos vagy sötét színű témát kért-e. </a:t>
            </a:r>
          </a:p>
          <a:p>
            <a:r>
              <a:rPr lang="hu-HU"/>
              <a:t>A felhasználó az operációs rendszer beállításain (pl. világos vagy sötét mód) vagy a felhasználói kliens beállításain keresztül jelzi preferenciáját.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3FAC926-FDB7-CD35-6305-BCD9BFADFD2C}"/>
              </a:ext>
            </a:extLst>
          </p:cNvPr>
          <p:cNvSpPr txBox="1"/>
          <p:nvPr/>
        </p:nvSpPr>
        <p:spPr>
          <a:xfrm>
            <a:off x="608361" y="2930487"/>
            <a:ext cx="6097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(prefers-color-scheme: light) 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.theme-</a:t>
            </a:r>
            <a:r>
              <a:rPr lang="en-US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b.adaptive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#bcd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#334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prefers-color-scheme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dark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theme-a.adaptive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#753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#dcb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dashed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BA26FEBF-F50E-CDEC-DFE6-3B4E3C36368C}"/>
              </a:ext>
            </a:extLst>
          </p:cNvPr>
          <p:cNvSpPr txBox="1"/>
          <p:nvPr/>
        </p:nvSpPr>
        <p:spPr>
          <a:xfrm>
            <a:off x="129448" y="6488668"/>
            <a:ext cx="8428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>
                <a:hlinkClick r:id="rId4"/>
              </a:rPr>
              <a:t>https://developer.mozilla.org/en-US/docs/Web/CSS/@media/prefers-color-scheme</a:t>
            </a:r>
            <a:r>
              <a:rPr lang="hu-HU"/>
              <a:t> 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A262FDB0-258B-D0D5-692E-62BF565BF4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612" b="49867"/>
          <a:stretch/>
        </p:blipFill>
        <p:spPr>
          <a:xfrm>
            <a:off x="9182982" y="3088361"/>
            <a:ext cx="2294148" cy="725826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209EB331-C4EC-37E2-ACA3-4FD77E68FD2F}"/>
              </a:ext>
            </a:extLst>
          </p:cNvPr>
          <p:cNvSpPr txBox="1">
            <a:spLocks/>
          </p:cNvSpPr>
          <p:nvPr/>
        </p:nvSpPr>
        <p:spPr bwMode="black">
          <a:xfrm>
            <a:off x="527050" y="188913"/>
            <a:ext cx="11129963" cy="733425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kern="1200" cap="all" spc="2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-18"/>
              </a:defRPr>
            </a:lvl9pPr>
          </a:lstStyle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hu-HU"/>
              <a:t>A @media szabály - </a:t>
            </a:r>
            <a:r>
              <a:rPr lang="hu-HU" err="1"/>
              <a:t>prefers-color-scheme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96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1CCD59-B7B6-4998-9DC6-F897A5D8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mobile </a:t>
            </a:r>
            <a:r>
              <a:rPr lang="hu-HU" err="1"/>
              <a:t>first</a:t>
            </a:r>
            <a:r>
              <a:rPr lang="hu-HU"/>
              <a:t> </a:t>
            </a:r>
            <a:br>
              <a:rPr lang="hu-HU"/>
            </a:br>
            <a:r>
              <a:rPr lang="hu-HU"/>
              <a:t>(elsőként mobilra) tervezés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82CDB60-B57E-E50D-6730-391EBCA47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8371" name="Dia számának helye 3">
            <a:extLst>
              <a:ext uri="{FF2B5EF4-FFF2-40B4-BE49-F238E27FC236}">
                <a16:creationId xmlns:a16="http://schemas.microsoft.com/office/drawing/2014/main" id="{CA8447EE-A718-496D-B7D0-485589ACC4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F4F76054-8AB3-447A-AB35-0E1687104ADC}" type="slidenum">
              <a:rPr lang="hu-HU" altLang="hu-HU" smtClean="0"/>
              <a:pPr/>
              <a:t>26</a:t>
            </a:fld>
            <a:endParaRPr lang="hu-HU" altLang="hu-HU"/>
          </a:p>
        </p:txBody>
      </p:sp>
    </p:spTree>
  </p:cSld>
  <p:clrMapOvr>
    <a:masterClrMapping/>
  </p:clrMapOvr>
  <p:transition spd="slow" advTm="2993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D69C1-6B43-4757-8F05-167189820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mobile </a:t>
            </a:r>
            <a:r>
              <a:rPr lang="hu-HU" err="1"/>
              <a:t>first</a:t>
            </a:r>
            <a:r>
              <a:rPr lang="hu-HU"/>
              <a:t> (elsőként mobilra) tervezés</a:t>
            </a:r>
          </a:p>
        </p:txBody>
      </p:sp>
      <p:sp>
        <p:nvSpPr>
          <p:cNvPr id="60419" name="Tartalom helye 2">
            <a:extLst>
              <a:ext uri="{FF2B5EF4-FFF2-40B4-BE49-F238E27FC236}">
                <a16:creationId xmlns:a16="http://schemas.microsoft.com/office/drawing/2014/main" id="{B8C7C5C1-0F29-40ED-A05D-BEB03F05F6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módszer lényege, hogy a honlapot a mobil eszközökre optimalizáltan kell megtervezni, majd ezen felületből kiindulva kell a nagyobb felbontású eszközök (tablet, notebook, asztali számítógép) felületeit kialakítani.</a:t>
            </a:r>
          </a:p>
        </p:txBody>
      </p:sp>
      <p:sp>
        <p:nvSpPr>
          <p:cNvPr id="60420" name="Dia számának helye 3">
            <a:extLst>
              <a:ext uri="{FF2B5EF4-FFF2-40B4-BE49-F238E27FC236}">
                <a16:creationId xmlns:a16="http://schemas.microsoft.com/office/drawing/2014/main" id="{DE38E02E-4951-4E16-8C90-79F529091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13FE9C-C31B-4D84-B404-F99F08673B9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60421" name="Picture 2" descr="Érzékeny, Laptop, Ipad, Érintőképernyő, Smartphone">
            <a:extLst>
              <a:ext uri="{FF2B5EF4-FFF2-40B4-BE49-F238E27FC236}">
                <a16:creationId xmlns:a16="http://schemas.microsoft.com/office/drawing/2014/main" id="{8CF2D871-3FB2-49A0-BED1-6BF8AF24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88"/>
          <a:stretch>
            <a:fillRect/>
          </a:stretch>
        </p:blipFill>
        <p:spPr bwMode="auto">
          <a:xfrm>
            <a:off x="2005013" y="2930525"/>
            <a:ext cx="8181975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F7ECBC5-D926-40DA-A1F6-C24E16210490}"/>
              </a:ext>
            </a:extLst>
          </p:cNvPr>
          <p:cNvCxnSpPr>
            <a:cxnSpLocks/>
          </p:cNvCxnSpPr>
          <p:nvPr/>
        </p:nvCxnSpPr>
        <p:spPr>
          <a:xfrm>
            <a:off x="2112963" y="3632200"/>
            <a:ext cx="855662" cy="0"/>
          </a:xfrm>
          <a:prstGeom prst="straightConnector1">
            <a:avLst/>
          </a:prstGeom>
          <a:ln w="508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D5A0C7A2-0922-4F7F-B231-13CA14FB7B3D}"/>
              </a:ext>
            </a:extLst>
          </p:cNvPr>
          <p:cNvCxnSpPr>
            <a:cxnSpLocks/>
          </p:cNvCxnSpPr>
          <p:nvPr/>
        </p:nvCxnSpPr>
        <p:spPr>
          <a:xfrm>
            <a:off x="4775200" y="3125788"/>
            <a:ext cx="855663" cy="0"/>
          </a:xfrm>
          <a:prstGeom prst="straightConnector1">
            <a:avLst/>
          </a:prstGeom>
          <a:ln w="508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4E6090-EE3C-49B5-8E2C-8BCF8447D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868488"/>
            <a:ext cx="10179050" cy="41275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Az ujjunk vastagabb, mint egy egérkurzor, vagyis jobban el kell különíteni egymástól a kattintható elemeket.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Kisebb hely áll rendelkezésre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a lényeges tartalomra kell fókuszálni.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tartalomhoz kell igazítani az arculatot, nem pedig fordítva.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Google keresési találatokban előkelőbb helyre kerülnek azok az oldalak, amelyek mobil eszközökön optimálisan használhatóak.</a:t>
            </a:r>
          </a:p>
        </p:txBody>
      </p:sp>
      <p:sp>
        <p:nvSpPr>
          <p:cNvPr id="62468" name="Dia számának helye 3">
            <a:extLst>
              <a:ext uri="{FF2B5EF4-FFF2-40B4-BE49-F238E27FC236}">
                <a16:creationId xmlns:a16="http://schemas.microsoft.com/office/drawing/2014/main" id="{E480655E-347F-48B2-AD47-8F6C738295CE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88A011-EAA3-4631-B9A7-448E34FAD94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3EB3D07-005D-43D6-9A8C-961E50BB4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136650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Specialitás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6FB657BB-3F4B-8B98-09D4-05D3ADEB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mobile </a:t>
            </a:r>
            <a:r>
              <a:rPr lang="hu-HU" err="1"/>
              <a:t>first</a:t>
            </a:r>
            <a:r>
              <a:rPr lang="hu-HU"/>
              <a:t> (elsőként mobilra) tervezés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AA04-121C-8ADE-35A3-D3F216B7D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83FDFA-45D6-B1AD-FE98-4A689518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err="1"/>
              <a:t>Desktop-First</a:t>
            </a:r>
            <a:r>
              <a:rPr lang="hu-HU"/>
              <a:t> Design</a:t>
            </a:r>
            <a:br>
              <a:rPr lang="hu-HU"/>
            </a:br>
            <a:r>
              <a:rPr lang="hu-HU"/>
              <a:t>(elsőként </a:t>
            </a:r>
            <a:r>
              <a:rPr lang="hu-HU" err="1"/>
              <a:t>desktopra</a:t>
            </a:r>
            <a:r>
              <a:rPr lang="hu-HU"/>
              <a:t>) tervezés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DA85636-3969-3E91-2BE1-55F9DBA09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8371" name="Dia számának helye 3">
            <a:extLst>
              <a:ext uri="{FF2B5EF4-FFF2-40B4-BE49-F238E27FC236}">
                <a16:creationId xmlns:a16="http://schemas.microsoft.com/office/drawing/2014/main" id="{4E01BCD1-ECE4-618F-E57C-E8BF44D1FE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F4F76054-8AB3-447A-AB35-0E1687104ADC}" type="slidenum">
              <a:rPr lang="hu-HU" altLang="hu-HU" smtClean="0"/>
              <a:pPr/>
              <a:t>29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6163714"/>
      </p:ext>
    </p:extLst>
  </p:cSld>
  <p:clrMapOvr>
    <a:masterClrMapping/>
  </p:clrMapOvr>
  <p:transition spd="slow" advTm="299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26EAD-88DE-443D-9CC8-52E9D86A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Demó és feladat állományok</a:t>
            </a:r>
          </a:p>
        </p:txBody>
      </p:sp>
      <p:sp>
        <p:nvSpPr>
          <p:cNvPr id="13315" name="Tartalom helye 2">
            <a:extLst>
              <a:ext uri="{FF2B5EF4-FFF2-40B4-BE49-F238E27FC236}">
                <a16:creationId xmlns:a16="http://schemas.microsoft.com/office/drawing/2014/main" id="{04984E70-818E-4946-8883-04AFA7D4D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>
                <a:solidFill>
                  <a:schemeClr val="tx1"/>
                </a:solidFill>
              </a:rPr>
              <a:t>A tananyagban használt demó állományokat, valamint a feladatokhoz szükséges egyéb állományokat töltsd le a következő címről, majd tömörítsd ki!</a:t>
            </a:r>
          </a:p>
          <a:p>
            <a:pPr marL="0" indent="0" eaLnBrk="1" hangingPunct="1">
              <a:buNone/>
            </a:pPr>
            <a:r>
              <a:rPr lang="hu-HU" altLang="hu-HU" sz="5400">
                <a:latin typeface="Consolas"/>
                <a:hlinkClick r:id="rId3"/>
              </a:rPr>
              <a:t>https://bit.ly/43lRfYw</a:t>
            </a:r>
            <a:endParaRPr lang="hu-HU" altLang="hu-HU" sz="5400">
              <a:latin typeface="Consolas"/>
            </a:endParaRPr>
          </a:p>
        </p:txBody>
      </p:sp>
      <p:sp>
        <p:nvSpPr>
          <p:cNvPr id="13316" name="Dia számának helye 3">
            <a:extLst>
              <a:ext uri="{FF2B5EF4-FFF2-40B4-BE49-F238E27FC236}">
                <a16:creationId xmlns:a16="http://schemas.microsoft.com/office/drawing/2014/main" id="{85E11F5B-68D5-4E7C-B78B-9A43B29A3C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B966F0-E783-4C2C-AFE1-4D4F081CA22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EC406-7A40-7856-07E8-0F08C3646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E7BDCC-3648-64F2-9076-84C53C09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Desktop-First</a:t>
            </a:r>
            <a:r>
              <a:rPr lang="hu-HU"/>
              <a:t> Design (elsőként </a:t>
            </a:r>
            <a:r>
              <a:rPr lang="hu-HU" err="1"/>
              <a:t>desktopra</a:t>
            </a:r>
            <a:r>
              <a:rPr lang="hu-HU"/>
              <a:t>) tervezés</a:t>
            </a:r>
          </a:p>
        </p:txBody>
      </p:sp>
      <p:sp>
        <p:nvSpPr>
          <p:cNvPr id="60419" name="Tartalom helye 2">
            <a:extLst>
              <a:ext uri="{FF2B5EF4-FFF2-40B4-BE49-F238E27FC236}">
                <a16:creationId xmlns:a16="http://schemas.microsoft.com/office/drawing/2014/main" id="{AF56F3BE-8E5D-7038-FE8F-20CE5F42B5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Hagyományos tervezési módszertan. Először az asztali nézet készül el, amelyet átskálázunk a kisebb </a:t>
            </a:r>
            <a:r>
              <a:rPr lang="hu-HU" altLang="hu-HU" err="1"/>
              <a:t>viewporttal</a:t>
            </a:r>
            <a:r>
              <a:rPr lang="hu-HU" altLang="hu-HU"/>
              <a:t> rendelkező eszközökre. </a:t>
            </a:r>
          </a:p>
        </p:txBody>
      </p:sp>
      <p:sp>
        <p:nvSpPr>
          <p:cNvPr id="60420" name="Dia számának helye 3">
            <a:extLst>
              <a:ext uri="{FF2B5EF4-FFF2-40B4-BE49-F238E27FC236}">
                <a16:creationId xmlns:a16="http://schemas.microsoft.com/office/drawing/2014/main" id="{D306A62A-549F-C020-5F59-08EC41E373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13FE9C-C31B-4D84-B404-F99F08673B9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solidFill>
                <a:srgbClr val="FFFFFF"/>
              </a:solidFill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9616264D-F6B1-57DC-15E4-F87D55FAA012}"/>
              </a:ext>
            </a:extLst>
          </p:cNvPr>
          <p:cNvGrpSpPr/>
          <p:nvPr/>
        </p:nvGrpSpPr>
        <p:grpSpPr>
          <a:xfrm>
            <a:off x="1521619" y="2590800"/>
            <a:ext cx="8181975" cy="2824163"/>
            <a:chOff x="950119" y="2797968"/>
            <a:chExt cx="8181975" cy="2824163"/>
          </a:xfrm>
        </p:grpSpPr>
        <p:pic>
          <p:nvPicPr>
            <p:cNvPr id="60421" name="Picture 2" descr="Érzékeny, Laptop, Ipad, Érintőképernyő, Smartphone">
              <a:extLst>
                <a:ext uri="{FF2B5EF4-FFF2-40B4-BE49-F238E27FC236}">
                  <a16:creationId xmlns:a16="http://schemas.microsoft.com/office/drawing/2014/main" id="{058F61E8-1D6F-8F3A-428F-31A20BD7D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688"/>
            <a:stretch>
              <a:fillRect/>
            </a:stretch>
          </p:blipFill>
          <p:spPr bwMode="auto">
            <a:xfrm flipH="1">
              <a:off x="950119" y="2797968"/>
              <a:ext cx="8181975" cy="282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Egyenes összekötő nyíllal 9">
              <a:extLst>
                <a:ext uri="{FF2B5EF4-FFF2-40B4-BE49-F238E27FC236}">
                  <a16:creationId xmlns:a16="http://schemas.microsoft.com/office/drawing/2014/main" id="{022213B9-E7A2-F6B5-5BC3-B15A8A673CDB}"/>
                </a:ext>
              </a:extLst>
            </p:cNvPr>
            <p:cNvCxnSpPr>
              <a:cxnSpLocks/>
            </p:cNvCxnSpPr>
            <p:nvPr/>
          </p:nvCxnSpPr>
          <p:spPr>
            <a:xfrm>
              <a:off x="7904163" y="3382963"/>
              <a:ext cx="563562" cy="329405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nyíllal 11">
              <a:extLst>
                <a:ext uri="{FF2B5EF4-FFF2-40B4-BE49-F238E27FC236}">
                  <a16:creationId xmlns:a16="http://schemas.microsoft.com/office/drawing/2014/main" id="{706FBAA7-AD53-F70C-A3B7-8BFE4E9F2378}"/>
                </a:ext>
              </a:extLst>
            </p:cNvPr>
            <p:cNvCxnSpPr>
              <a:cxnSpLocks/>
            </p:cNvCxnSpPr>
            <p:nvPr/>
          </p:nvCxnSpPr>
          <p:spPr>
            <a:xfrm>
              <a:off x="5394325" y="2906713"/>
              <a:ext cx="796925" cy="367505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762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DAFC58-E6F0-4631-AD1D-48CB0494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Mikor melyik?</a:t>
            </a:r>
          </a:p>
        </p:txBody>
      </p:sp>
      <p:sp>
        <p:nvSpPr>
          <p:cNvPr id="62468" name="Dia számának helye 3">
            <a:extLst>
              <a:ext uri="{FF2B5EF4-FFF2-40B4-BE49-F238E27FC236}">
                <a16:creationId xmlns:a16="http://schemas.microsoft.com/office/drawing/2014/main" id="{E480655E-347F-48B2-AD47-8F6C738295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88A011-EAA3-4631-B9A7-448E34FAD94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solidFill>
                <a:srgbClr val="FFFFFF"/>
              </a:solidFill>
            </a:endParaRPr>
          </a:p>
        </p:txBody>
      </p:sp>
      <p:graphicFrame>
        <p:nvGraphicFramePr>
          <p:cNvPr id="11" name="Táblázat 10">
            <a:extLst>
              <a:ext uri="{FF2B5EF4-FFF2-40B4-BE49-F238E27FC236}">
                <a16:creationId xmlns:a16="http://schemas.microsoft.com/office/drawing/2014/main" id="{75CBD9A7-45A9-DFB0-8D26-62EED82FC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68755"/>
              </p:ext>
            </p:extLst>
          </p:nvPr>
        </p:nvGraphicFramePr>
        <p:xfrm>
          <a:off x="527050" y="1093122"/>
          <a:ext cx="11137899" cy="53600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09736">
                  <a:extLst>
                    <a:ext uri="{9D8B030D-6E8A-4147-A177-3AD203B41FA5}">
                      <a16:colId xmlns:a16="http://schemas.microsoft.com/office/drawing/2014/main" val="668788030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1181356308"/>
                    </a:ext>
                  </a:extLst>
                </a:gridCol>
                <a:gridCol w="3228975">
                  <a:extLst>
                    <a:ext uri="{9D8B030D-6E8A-4147-A177-3AD203B41FA5}">
                      <a16:colId xmlns:a16="http://schemas.microsoft.com/office/drawing/2014/main" val="3233706058"/>
                    </a:ext>
                  </a:extLst>
                </a:gridCol>
                <a:gridCol w="3522663">
                  <a:extLst>
                    <a:ext uri="{9D8B030D-6E8A-4147-A177-3AD203B41FA5}">
                      <a16:colId xmlns:a16="http://schemas.microsoft.com/office/drawing/2014/main" val="65659515"/>
                    </a:ext>
                  </a:extLst>
                </a:gridCol>
              </a:tblGrid>
              <a:tr h="303503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Megközelítés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Előnyök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Hátrányok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Mikor érdemes választani?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1784357801"/>
                  </a:ext>
                </a:extLst>
              </a:tr>
              <a:tr h="891784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Mobile-first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Jobb teljesítmény mobilon (kevesebb felesleges kód és erőforrás).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Nehézkesebb lehet komplex asztali nézetek kialakítása.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a célközönség főként mobilfelhasználókból áll (pl. közösségi média, híroldalak).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3001705015"/>
                  </a:ext>
                </a:extLst>
              </a:tr>
              <a:tr h="597643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Mobile-first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Reszponzivitás biztosítása már a tervezés kezdetétől.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Több @media lekérdezésre lehet szükség a nagyobb képernyőkre.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egyszerű, gyorsan betöltődő weboldalt szeretnénk készíteni.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3852410423"/>
                  </a:ext>
                </a:extLst>
              </a:tr>
              <a:tr h="891784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Mobile-first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Kisebb képernyőkön elsődleges felhasználói élmény optimalizálása.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Bizonyos funkciók nehezen kezelhetők mobilon (pl. drag &amp; </a:t>
                      </a:r>
                      <a:r>
                        <a:rPr lang="hu-HU" sz="1600" u="none" strike="noStrike" err="1">
                          <a:effectLst/>
                        </a:rPr>
                        <a:t>drop</a:t>
                      </a:r>
                      <a:r>
                        <a:rPr lang="hu-HU" sz="1600" u="none" strike="noStrike">
                          <a:effectLst/>
                        </a:rPr>
                        <a:t>, táblázatok).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a Google rangsorolás szempontjából fontos a mobiloptimalizálás.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3220389549"/>
                  </a:ext>
                </a:extLst>
              </a:tr>
              <a:tr h="891784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Desktop-first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Komplex asztali felületek könnyebb kialakítása.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 verzió kialakítása bonyolultabb lehet később.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az alkalmazás vagy weboldal főként asztali használatra készül (pl. admin panelek, ERP rendszerek).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3964966926"/>
                  </a:ext>
                </a:extLst>
              </a:tr>
              <a:tr h="891784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Desktop-first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Asztali felhasználóknak megfelelő funkcionalitás és dizájn prioritása.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 teljesítmény nem feltétlen optimális (felesleges asztali stílusok, kódok).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összetett elrendezést és funkciókat kell biztosítani (pl. dashboardok, grafikai eszközök).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2301319050"/>
                  </a:ext>
                </a:extLst>
              </a:tr>
              <a:tr h="891784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Desktop-first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Kevesebb @media lekérdezés és mobilos korlátok miatti workaround.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Mobil felhasználói élmény másodlagos lehet, ami hátrány a modern weboldalaknál.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Ha a tartalom nagy képernyőkre van optimalizálva és mobilos változatra nincs erős igény.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791" marR="6791" marT="6791" marB="0"/>
                </a:tc>
                <a:extLst>
                  <a:ext uri="{0D108BD9-81ED-4DB2-BD59-A6C34878D82A}">
                    <a16:rowId xmlns:a16="http://schemas.microsoft.com/office/drawing/2014/main" val="14888298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134825-C862-461A-9E71-73E99DD8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Mi a </a:t>
            </a:r>
            <a:r>
              <a:rPr lang="hu-HU" err="1"/>
              <a:t>bootstrap</a:t>
            </a:r>
            <a:r>
              <a:rPr lang="hu-HU"/>
              <a:t>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A608F7C-C087-EA83-CB3E-093FAE900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4515" name="Dia számának helye 3">
            <a:extLst>
              <a:ext uri="{FF2B5EF4-FFF2-40B4-BE49-F238E27FC236}">
                <a16:creationId xmlns:a16="http://schemas.microsoft.com/office/drawing/2014/main" id="{BCE49F0F-24D9-4EB5-ABA1-02B57A48C6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82D3B239-F99B-4619-B5EB-94900AD36B2A}" type="slidenum">
              <a:rPr lang="hu-HU" altLang="hu-HU" smtClean="0"/>
              <a:pPr/>
              <a:t>32</a:t>
            </a:fld>
            <a:endParaRPr lang="hu-HU" altLang="hu-HU"/>
          </a:p>
        </p:txBody>
      </p:sp>
    </p:spTree>
  </p:cSld>
  <p:clrMapOvr>
    <a:masterClrMapping/>
  </p:clrMapOvr>
  <p:transition spd="slow" advTm="2993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52BEA4E-1DF1-44AF-AA13-B490981D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Mi a </a:t>
            </a:r>
            <a:r>
              <a:rPr lang="hu-HU" err="1"/>
              <a:t>bootstRap</a:t>
            </a:r>
            <a:r>
              <a:rPr lang="hu-HU"/>
              <a:t>?</a:t>
            </a:r>
          </a:p>
        </p:txBody>
      </p:sp>
      <p:sp>
        <p:nvSpPr>
          <p:cNvPr id="66563" name="Tartalom helye 5">
            <a:extLst>
              <a:ext uri="{FF2B5EF4-FFF2-40B4-BE49-F238E27FC236}">
                <a16:creationId xmlns:a16="http://schemas.microsoft.com/office/drawing/2014/main" id="{21C894A0-F096-4AC5-BB11-A2514B26BC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74738"/>
            <a:ext cx="10902950" cy="5145087"/>
          </a:xfrm>
        </p:spPr>
        <p:txBody>
          <a:bodyPr/>
          <a:lstStyle/>
          <a:p>
            <a:pPr eaLnBrk="1" hangingPunct="1"/>
            <a:r>
              <a:rPr lang="hu-HU" altLang="hu-HU"/>
              <a:t>Népszerű keretrendszer reszponzív weboldalak fejlesztéséhez.</a:t>
            </a:r>
          </a:p>
          <a:p>
            <a:pPr eaLnBrk="1" hangingPunct="1"/>
            <a:r>
              <a:rPr lang="hu-HU" altLang="hu-HU"/>
              <a:t>Jellemzői</a:t>
            </a:r>
          </a:p>
          <a:p>
            <a:pPr lvl="1" eaLnBrk="1" hangingPunct="1"/>
            <a:r>
              <a:rPr lang="hu-HU" altLang="hu-HU"/>
              <a:t>részletes, jól használható dokumentáció példakódokkal</a:t>
            </a:r>
          </a:p>
          <a:p>
            <a:pPr lvl="1" eaLnBrk="1" hangingPunct="1"/>
            <a:r>
              <a:rPr lang="hu-HU" altLang="hu-HU"/>
              <a:t>egyszerűen használható rácsrendszer</a:t>
            </a:r>
          </a:p>
          <a:p>
            <a:pPr lvl="1" eaLnBrk="1" hangingPunct="1"/>
            <a:r>
              <a:rPr lang="hu-HU" altLang="hu-HU"/>
              <a:t>hasznos JavaScript bővítmények</a:t>
            </a:r>
          </a:p>
          <a:p>
            <a:pPr eaLnBrk="1" hangingPunct="1"/>
            <a:r>
              <a:rPr lang="hu-HU" altLang="hu-HU"/>
              <a:t>A dokumentáció és a letölthető állományok a </a:t>
            </a:r>
            <a:r>
              <a:rPr lang="hu-HU" altLang="hu-HU">
                <a:hlinkClick r:id="rId3"/>
              </a:rPr>
              <a:t>https://getbootstrap.com/</a:t>
            </a:r>
            <a:r>
              <a:rPr lang="hu-HU" altLang="hu-HU"/>
              <a:t> oldalon elérhetőek.</a:t>
            </a:r>
          </a:p>
          <a:p>
            <a:pPr eaLnBrk="1" hangingPunct="1"/>
            <a:r>
              <a:rPr lang="hu-HU" altLang="hu-HU"/>
              <a:t>A tananyagban az 5.3-as verzió kerül bemutatásra.</a:t>
            </a:r>
          </a:p>
          <a:p>
            <a:pPr eaLnBrk="1" hangingPunct="1"/>
            <a:endParaRPr lang="hu-HU" altLang="hu-HU"/>
          </a:p>
        </p:txBody>
      </p:sp>
      <p:sp>
        <p:nvSpPr>
          <p:cNvPr id="66564" name="Dia számának helye 3">
            <a:extLst>
              <a:ext uri="{FF2B5EF4-FFF2-40B4-BE49-F238E27FC236}">
                <a16:creationId xmlns:a16="http://schemas.microsoft.com/office/drawing/2014/main" id="{B9CA9C8E-8DE8-4050-9835-23EBA80665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BAC881-0B08-4340-96A1-0663E34EB86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66565" name="Kép 7">
            <a:extLst>
              <a:ext uri="{FF2B5EF4-FFF2-40B4-BE49-F238E27FC236}">
                <a16:creationId xmlns:a16="http://schemas.microsoft.com/office/drawing/2014/main" id="{E73AC430-22CF-4CC7-8CD4-7E235760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50" y="1749425"/>
            <a:ext cx="2205038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5CEF0E-E13C-408F-8A6C-B5004D53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Kompatibilitás</a:t>
            </a:r>
          </a:p>
        </p:txBody>
      </p:sp>
      <p:sp>
        <p:nvSpPr>
          <p:cNvPr id="68611" name="Dia számának helye 3">
            <a:extLst>
              <a:ext uri="{FF2B5EF4-FFF2-40B4-BE49-F238E27FC236}">
                <a16:creationId xmlns:a16="http://schemas.microsoft.com/office/drawing/2014/main" id="{2F3917F7-1258-421E-A2E4-6681A0006D53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7F4C0E-8EC4-47CA-B9FC-10C9C3BAF46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FFB6B5-7F3C-46F6-92D9-0BE94739CC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16000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Támogatott böngészőprogramok verziói</a:t>
            </a:r>
          </a:p>
        </p:txBody>
      </p:sp>
      <p:pic>
        <p:nvPicPr>
          <p:cNvPr id="68613" name="Picture 2">
            <a:extLst>
              <a:ext uri="{FF2B5EF4-FFF2-40B4-BE49-F238E27FC236}">
                <a16:creationId xmlns:a16="http://schemas.microsoft.com/office/drawing/2014/main" id="{5E8DE4D0-6B53-4FE4-B64B-9572EAF6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1847850"/>
            <a:ext cx="3681413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E75A110E-AB6A-4EAB-885B-D2BAD7E485BC}"/>
              </a:ext>
            </a:extLst>
          </p:cNvPr>
          <p:cNvGraphicFramePr>
            <a:graphicFrameLocks noGrp="1"/>
          </p:cNvGraphicFramePr>
          <p:nvPr/>
        </p:nvGraphicFramePr>
        <p:xfrm>
          <a:off x="630238" y="1858963"/>
          <a:ext cx="5603876" cy="182880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80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1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hu-HU">
                          <a:effectLst/>
                        </a:rPr>
                        <a:t>Böngésző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>
                          <a:effectLst/>
                        </a:rPr>
                        <a:t>Minimális verziószám</a:t>
                      </a: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Chrome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60</a:t>
                      </a: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Firefox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60</a:t>
                      </a: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iOS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12</a:t>
                      </a: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hu-HU" err="1">
                          <a:effectLst/>
                        </a:rPr>
                        <a:t>Safari</a:t>
                      </a:r>
                      <a:endParaRPr lang="hu-HU">
                        <a:effectLst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>
                          <a:effectLst/>
                        </a:rPr>
                        <a:t>12</a:t>
                      </a: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569B36-14F7-4036-AB8E-325CB345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Támogatott mobil böngészők</a:t>
            </a:r>
          </a:p>
        </p:txBody>
      </p:sp>
      <p:sp>
        <p:nvSpPr>
          <p:cNvPr id="70659" name="Tartalom helye 6">
            <a:extLst>
              <a:ext uri="{FF2B5EF4-FFF2-40B4-BE49-F238E27FC236}">
                <a16:creationId xmlns:a16="http://schemas.microsoft.com/office/drawing/2014/main" id="{97EDFD75-37F0-4206-A0F6-28611F208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09650"/>
            <a:ext cx="10179050" cy="94138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Minden platform, friss, alapértelmezett böngészőjét támogatja.</a:t>
            </a:r>
          </a:p>
        </p:txBody>
      </p:sp>
      <p:sp>
        <p:nvSpPr>
          <p:cNvPr id="70660" name="Dia számának helye 3">
            <a:extLst>
              <a:ext uri="{FF2B5EF4-FFF2-40B4-BE49-F238E27FC236}">
                <a16:creationId xmlns:a16="http://schemas.microsoft.com/office/drawing/2014/main" id="{FE2462FB-F7CC-46C1-938F-04E4B918C9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9DE7D0-3CCF-4761-B4C2-27EF29688B9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hu-HU" altLang="hu-HU">
              <a:solidFill>
                <a:srgbClr val="FFFFFF"/>
              </a:solidFill>
            </a:endParaRPr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592EFA0A-FA21-4A55-A425-7C902C922541}"/>
              </a:ext>
            </a:extLst>
          </p:cNvPr>
          <p:cNvGraphicFramePr>
            <a:graphicFrameLocks noGrp="1"/>
          </p:cNvGraphicFramePr>
          <p:nvPr/>
        </p:nvGraphicFramePr>
        <p:xfrm>
          <a:off x="617538" y="1911350"/>
          <a:ext cx="10179048" cy="235267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96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6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6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92485">
                <a:tc>
                  <a:txBody>
                    <a:bodyPr/>
                    <a:lstStyle/>
                    <a:p>
                      <a:pPr algn="l" fontAlgn="t"/>
                      <a:br>
                        <a:rPr lang="hu-HU" sz="2000">
                          <a:effectLst/>
                        </a:rPr>
                      </a:br>
                      <a:r>
                        <a:rPr lang="hu-HU" sz="2000">
                          <a:effectLst/>
                        </a:rPr>
                        <a:t>Chrome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sz="2000">
                          <a:effectLst/>
                        </a:rPr>
                        <a:t>Chrome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sz="2000">
                          <a:effectLst/>
                        </a:rPr>
                        <a:t>Firefox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000" err="1">
                          <a:effectLst/>
                        </a:rPr>
                        <a:t>Safari</a:t>
                      </a:r>
                      <a:endParaRPr lang="hu-HU" sz="2000">
                        <a:effectLst/>
                      </a:endParaRPr>
                    </a:p>
                    <a:p>
                      <a:pPr algn="l" fontAlgn="t"/>
                      <a:endParaRPr lang="hu-HU" sz="2000">
                        <a:effectLst/>
                      </a:endParaRP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000">
                          <a:effectLst/>
                        </a:rPr>
                        <a:t>Android Browser &amp; </a:t>
                      </a:r>
                      <a:r>
                        <a:rPr lang="hu-HU" sz="2000" err="1">
                          <a:effectLst/>
                        </a:rPr>
                        <a:t>WebView</a:t>
                      </a:r>
                      <a:endParaRPr lang="hu-HU" sz="2000">
                        <a:effectLst/>
                      </a:endParaRPr>
                    </a:p>
                    <a:p>
                      <a:pPr algn="l" fontAlgn="t"/>
                      <a:endParaRPr lang="hu-HU" sz="2000">
                        <a:effectLst/>
                      </a:endParaRP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000">
                          <a:effectLst/>
                        </a:rPr>
                        <a:t>Microsoft Edge</a:t>
                      </a:r>
                    </a:p>
                    <a:p>
                      <a:endParaRPr lang="hu-HU" sz="2000"/>
                    </a:p>
                  </a:txBody>
                  <a:tcPr marL="72623" marR="72623" marT="36331" marB="363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73">
                <a:tc>
                  <a:txBody>
                    <a:bodyPr/>
                    <a:lstStyle/>
                    <a:p>
                      <a:pPr algn="l" fontAlgn="t"/>
                      <a:r>
                        <a:rPr lang="hu-HU" sz="2000">
                          <a:effectLst/>
                        </a:rPr>
                        <a:t>Android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endParaRPr lang="hu-HU" sz="2000">
                        <a:solidFill>
                          <a:srgbClr val="6C757D"/>
                        </a:solidFill>
                        <a:effectLst/>
                      </a:endParaRP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 v6.0 felett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17">
                <a:tc>
                  <a:txBody>
                    <a:bodyPr/>
                    <a:lstStyle/>
                    <a:p>
                      <a:pPr algn="l" fontAlgn="t"/>
                      <a:r>
                        <a:rPr lang="hu-HU" sz="2000">
                          <a:effectLst/>
                        </a:rPr>
                        <a:t>iOS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endParaRPr lang="hu-HU" sz="2000">
                        <a:solidFill>
                          <a:srgbClr val="6C757D"/>
                        </a:solidFill>
                        <a:effectLst/>
                      </a:endParaRPr>
                    </a:p>
                  </a:txBody>
                  <a:tcPr marL="72623" marR="72623" marT="36331" marB="3633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u-HU" sz="2000">
                          <a:solidFill>
                            <a:srgbClr val="28A745"/>
                          </a:solidFill>
                          <a:effectLst/>
                        </a:rPr>
                        <a:t>Támogatott</a:t>
                      </a:r>
                    </a:p>
                  </a:txBody>
                  <a:tcPr marL="72623" marR="72623" marT="36331" marB="363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8D7F4A-EE78-4949-AB20-75BCE9BC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használata</a:t>
            </a:r>
          </a:p>
        </p:txBody>
      </p:sp>
      <p:sp>
        <p:nvSpPr>
          <p:cNvPr id="72707" name="Tartalom helye 2">
            <a:extLst>
              <a:ext uri="{FF2B5EF4-FFF2-40B4-BE49-F238E27FC236}">
                <a16:creationId xmlns:a16="http://schemas.microsoft.com/office/drawing/2014/main" id="{41C20CE4-FA81-4083-AF7B-AA5EAF9D9B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03313"/>
            <a:ext cx="11137900" cy="52784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3200"/>
              <a:t>A </a:t>
            </a:r>
            <a:r>
              <a:rPr lang="hu-HU" altLang="hu-HU" sz="3200" err="1"/>
              <a:t>Bootstrap</a:t>
            </a:r>
            <a:r>
              <a:rPr lang="hu-HU" altLang="hu-HU" sz="3200"/>
              <a:t> kétféle módon is használható.</a:t>
            </a:r>
          </a:p>
          <a:p>
            <a:pPr marL="685800" lvl="1" indent="-457200" eaLnBrk="1" hangingPunct="1">
              <a:buFont typeface="Gill Sans MT" panose="020B0502020104020203" pitchFamily="34" charset="-18"/>
              <a:buAutoNum type="arabicPeriod"/>
            </a:pPr>
            <a:r>
              <a:rPr lang="hu-HU" altLang="hu-HU" sz="2800"/>
              <a:t>A keretrendszer működéséhez szükséges CSS és JavaScript (JS) állományok letölthetőek a saját gépre.  A HTML kódban hivatkozni kell az állományokra.</a:t>
            </a:r>
          </a:p>
          <a:p>
            <a:pPr marL="685800" lvl="1" indent="-457200" eaLnBrk="1" hangingPunct="1">
              <a:buFont typeface="Gill Sans MT" panose="020B0502020104020203" pitchFamily="34" charset="-18"/>
              <a:buAutoNum type="arabicPeriod"/>
            </a:pPr>
            <a:r>
              <a:rPr lang="hu-HU" altLang="hu-HU" sz="2800"/>
              <a:t>A webes, tartalomkézbesítési hálózaton (CDN) elérhető állományokat használjuk, azokra hivatkozunk a HTML kódban.</a:t>
            </a:r>
          </a:p>
          <a:p>
            <a:pPr lvl="2" eaLnBrk="1" hangingPunct="1"/>
            <a:r>
              <a:rPr lang="hu-HU" altLang="hu-HU" sz="2800"/>
              <a:t>Egyszerűsége miatt ezt fogjuk használni a példákban!</a:t>
            </a:r>
          </a:p>
        </p:txBody>
      </p:sp>
      <p:sp>
        <p:nvSpPr>
          <p:cNvPr id="72708" name="Dia számának helye 3">
            <a:extLst>
              <a:ext uri="{FF2B5EF4-FFF2-40B4-BE49-F238E27FC236}">
                <a16:creationId xmlns:a16="http://schemas.microsoft.com/office/drawing/2014/main" id="{6FBCAA29-C037-4A13-AB5E-A8B0A6EF5A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47D63D-CF3A-4CE4-9597-CC281B2909E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9A77E1-64F3-4E88-8CF7-DD191EB7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letöltött csomag használata</a:t>
            </a:r>
          </a:p>
        </p:txBody>
      </p:sp>
      <p:sp>
        <p:nvSpPr>
          <p:cNvPr id="74757" name="Dia számának helye 3">
            <a:extLst>
              <a:ext uri="{FF2B5EF4-FFF2-40B4-BE49-F238E27FC236}">
                <a16:creationId xmlns:a16="http://schemas.microsoft.com/office/drawing/2014/main" id="{B7C02DA3-8F21-4184-9A73-8EBADE49ABCB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7C2775-60C8-48F4-B912-0E9900C2197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3762E83-19A4-4C65-A44A-47525527D3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982663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hlinkClick r:id="rId3"/>
              </a:rPr>
              <a:t>http://getbootstrap.com</a:t>
            </a:r>
            <a:r>
              <a:t>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29886A19-EB4B-422E-8DEF-0207DBF2CB41}"/>
              </a:ext>
            </a:extLst>
          </p:cNvPr>
          <p:cNvSpPr/>
          <p:nvPr/>
        </p:nvSpPr>
        <p:spPr>
          <a:xfrm>
            <a:off x="2012950" y="5233193"/>
            <a:ext cx="3925888" cy="758032"/>
          </a:xfrm>
          <a:prstGeom prst="wedgeRectCallout">
            <a:avLst>
              <a:gd name="adj1" fmla="val -33941"/>
              <a:gd name="adj2" fmla="val -8726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Csomag letöltése.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0B0DAB6-803E-6476-EA3C-0E51411B7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770063"/>
            <a:ext cx="784860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15380C3-92B9-8E8F-778C-4ABE76E1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2476500"/>
            <a:ext cx="7772400" cy="43815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E3ECC6-B08F-440C-B14F-CAA27BCE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Használat a csomag letöltése nélkül</a:t>
            </a:r>
          </a:p>
        </p:txBody>
      </p:sp>
      <p:sp>
        <p:nvSpPr>
          <p:cNvPr id="76804" name="Tartalom helye 5">
            <a:extLst>
              <a:ext uri="{FF2B5EF4-FFF2-40B4-BE49-F238E27FC236}">
                <a16:creationId xmlns:a16="http://schemas.microsoft.com/office/drawing/2014/main" id="{175A3085-77BE-4A99-9E1E-0687D11FC2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2288" y="1450975"/>
            <a:ext cx="11080750" cy="41275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 </a:t>
            </a:r>
            <a:r>
              <a:rPr lang="hu-HU" altLang="hu-HU" err="1"/>
              <a:t>Bootstrap</a:t>
            </a:r>
            <a:r>
              <a:rPr lang="hu-HU" altLang="hu-HU"/>
              <a:t> weboldaláról kimásolható az alap sablon, amelybe minden szükséges állomány be van linkelve.</a:t>
            </a:r>
          </a:p>
        </p:txBody>
      </p:sp>
      <p:sp>
        <p:nvSpPr>
          <p:cNvPr id="76805" name="Dia számának helye 3">
            <a:extLst>
              <a:ext uri="{FF2B5EF4-FFF2-40B4-BE49-F238E27FC236}">
                <a16:creationId xmlns:a16="http://schemas.microsoft.com/office/drawing/2014/main" id="{EDAE2561-5813-4D0D-AC73-9DA254A13840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58CA875-5408-44D9-8115-FBE65D5B98C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15662B1E-6F78-40D4-9666-CC93528949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954088"/>
            <a:ext cx="11129963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400">
                <a:hlinkClick r:id="rId4"/>
              </a:rPr>
              <a:t>https://getbootstrap.com/docs/5.3/getting-started/introduction/</a:t>
            </a:r>
            <a:r>
              <a:rPr lang="hu-HU" sz="2400"/>
              <a:t> </a:t>
            </a:r>
            <a:endParaRPr sz="2400"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C1DC3663-A449-4CAE-BA24-0EB4AC658415}"/>
              </a:ext>
            </a:extLst>
          </p:cNvPr>
          <p:cNvSpPr/>
          <p:nvPr/>
        </p:nvSpPr>
        <p:spPr>
          <a:xfrm>
            <a:off x="8240713" y="4652963"/>
            <a:ext cx="3927475" cy="1287462"/>
          </a:xfrm>
          <a:prstGeom prst="wedgeRectCallout">
            <a:avLst>
              <a:gd name="adj1" fmla="val -57810"/>
              <a:gd name="adj2" fmla="val -1051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</a:t>
            </a:r>
            <a:r>
              <a:rPr lang="hu-HU" sz="2000" err="1"/>
              <a:t>Copy</a:t>
            </a:r>
            <a:r>
              <a:rPr lang="hu-HU" sz="2000"/>
              <a:t> (Másolás) gombbal a teljes kódot a vágólapra lehet másolni.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B3CF00-EDF8-4661-9D80-36D35DFB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/>
              <a:t>Fix és folyékony elrendezések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1C2FF24-B7E0-45B1-B75D-56340EBAC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</p:spPr>
        <p:txBody>
          <a:bodyPr rtlCol="0"/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keretrendszerrel</a:t>
            </a:r>
          </a:p>
        </p:txBody>
      </p:sp>
      <p:sp>
        <p:nvSpPr>
          <p:cNvPr id="86020" name="Dia számának helye 3">
            <a:extLst>
              <a:ext uri="{FF2B5EF4-FFF2-40B4-BE49-F238E27FC236}">
                <a16:creationId xmlns:a16="http://schemas.microsoft.com/office/drawing/2014/main" id="{593C3CD8-015A-4254-9AAB-25267DBD57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9AC65C0D-9E06-47A6-A758-5A2E1E2AB136}" type="slidenum">
              <a:rPr lang="hu-HU" altLang="hu-HU" smtClean="0"/>
              <a:pPr/>
              <a:t>39</a:t>
            </a:fld>
            <a:endParaRPr lang="hu-HU" altLang="hu-H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F2DE6A-0B58-412C-9726-5036AF8D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/>
              <a:t>A reszponzív webdesign Alapfogalmai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9150F92-56A1-A00D-5F2E-F69D5B36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5364" name="Dia számának helye 3">
            <a:extLst>
              <a:ext uri="{FF2B5EF4-FFF2-40B4-BE49-F238E27FC236}">
                <a16:creationId xmlns:a16="http://schemas.microsoft.com/office/drawing/2014/main" id="{20EB15E0-9D2E-411C-9419-2194C2C228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ADD791C4-8AA5-4159-8180-DBA09537014D}" type="slidenum">
              <a:rPr lang="hu-HU" altLang="hu-HU" smtClean="0"/>
              <a:pPr/>
              <a:t>4</a:t>
            </a:fld>
            <a:endParaRPr lang="hu-HU" altLang="hu-H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6B298A-E54C-42EF-898B-C17FC54B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oldalelrendezés</a:t>
            </a:r>
          </a:p>
        </p:txBody>
      </p:sp>
      <p:sp>
        <p:nvSpPr>
          <p:cNvPr id="88067" name="Tartalom helye 2">
            <a:extLst>
              <a:ext uri="{FF2B5EF4-FFF2-40B4-BE49-F238E27FC236}">
                <a16:creationId xmlns:a16="http://schemas.microsoft.com/office/drawing/2014/main" id="{84A3E972-9537-4C85-B354-DF65EE05AC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Bootstrap segítségével több felfogásban is lehet reszponzív weboldalt készíteni.</a:t>
            </a:r>
          </a:p>
          <a:p>
            <a:pPr eaLnBrk="1" hangingPunct="1"/>
            <a:endParaRPr lang="hu-HU" altLang="hu-HU"/>
          </a:p>
        </p:txBody>
      </p:sp>
      <p:sp>
        <p:nvSpPr>
          <p:cNvPr id="88068" name="Dia számának helye 3">
            <a:extLst>
              <a:ext uri="{FF2B5EF4-FFF2-40B4-BE49-F238E27FC236}">
                <a16:creationId xmlns:a16="http://schemas.microsoft.com/office/drawing/2014/main" id="{D7AE4126-47B5-4653-B219-922539B677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1336C2-984F-45F7-8247-5C21D3606C8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715F53C-4AA6-4F03-B83E-0DD15B2FA023}"/>
              </a:ext>
            </a:extLst>
          </p:cNvPr>
          <p:cNvSpPr txBox="1"/>
          <p:nvPr/>
        </p:nvSpPr>
        <p:spPr>
          <a:xfrm>
            <a:off x="647700" y="2249488"/>
            <a:ext cx="5172075" cy="2986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>
                <a:latin typeface="+mn-lt"/>
              </a:rPr>
              <a:t>A két alapvetőt módszer: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2400" b="1">
                <a:latin typeface="+mn-lt"/>
              </a:rPr>
              <a:t>fix szélességű megjelenés</a:t>
            </a:r>
            <a:r>
              <a:rPr lang="hu-HU" sz="2400">
                <a:latin typeface="+mn-lt"/>
              </a:rPr>
              <a:t>: ekkor maximálva van a tartalom szélessége, igazodva különböző töréspontokhoz.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hu-HU" sz="2400" b="1">
                <a:latin typeface="+mn-lt"/>
              </a:rPr>
              <a:t>folyékony megjelenés</a:t>
            </a:r>
            <a:r>
              <a:rPr lang="hu-HU" sz="2400">
                <a:latin typeface="+mn-lt"/>
              </a:rPr>
              <a:t>:  a tartalom mindig kitölti a rendelkezésre álló szélességet (100%).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>
              <a:latin typeface="+mn-lt"/>
            </a:endParaRPr>
          </a:p>
        </p:txBody>
      </p:sp>
      <p:pic>
        <p:nvPicPr>
          <p:cNvPr id="88070" name="bslayout">
            <a:hlinkClick r:id="" action="ppaction://media"/>
            <a:extLst>
              <a:ext uri="{FF2B5EF4-FFF2-40B4-BE49-F238E27FC236}">
                <a16:creationId xmlns:a16="http://schemas.microsoft.com/office/drawing/2014/main" id="{9F326A53-C4E1-4872-AEF5-E89D1761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2"/>
          <a:stretch>
            <a:fillRect/>
          </a:stretch>
        </p:blipFill>
        <p:spPr bwMode="auto">
          <a:xfrm>
            <a:off x="5940425" y="2332038"/>
            <a:ext cx="5843588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1" name="Szövegdoboz 13">
            <a:extLst>
              <a:ext uri="{FF2B5EF4-FFF2-40B4-BE49-F238E27FC236}">
                <a16:creationId xmlns:a16="http://schemas.microsoft.com/office/drawing/2014/main" id="{2D58C6E6-F7D2-40CA-AAE8-0E4E915B4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5221288"/>
            <a:ext cx="1138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b="1">
                <a:solidFill>
                  <a:srgbClr val="7030A0"/>
                </a:solidFill>
              </a:rPr>
              <a:t>Később bemutatunk egy harmadik módszert is, amely a fenti kettő módszert kombinálja úgy, hogy adott töréspontig folyékony, felette pedig fix a megjelenés.</a:t>
            </a:r>
            <a:endParaRPr lang="hu-HU" altLang="hu-HU" sz="2000" b="1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359F97-FC06-48F9-8139-9CEDEE40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oldalelrendezés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8242EAD0-E804-4423-915C-18435F0A3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1069975"/>
            <a:ext cx="10177462" cy="604838"/>
          </a:xfrm>
        </p:spPr>
        <p:txBody>
          <a:bodyPr rtlCol="0">
            <a:normAutofit fontScale="925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tartalmat az alábbi osztályba sorolt konténer elemben kell elhelyezni.</a:t>
            </a:r>
          </a:p>
        </p:txBody>
      </p:sp>
      <p:sp>
        <p:nvSpPr>
          <p:cNvPr id="90116" name="Dia számának helye 3">
            <a:extLst>
              <a:ext uri="{FF2B5EF4-FFF2-40B4-BE49-F238E27FC236}">
                <a16:creationId xmlns:a16="http://schemas.microsoft.com/office/drawing/2014/main" id="{96417A53-7665-4E24-85C4-A9A5CCD5C7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85F54F-1931-4DC4-B09F-94B95965E39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B16C06C-1B8B-43BB-B59A-7CBFED0C669A}"/>
              </a:ext>
            </a:extLst>
          </p:cNvPr>
          <p:cNvSpPr txBox="1"/>
          <p:nvPr/>
        </p:nvSpPr>
        <p:spPr>
          <a:xfrm>
            <a:off x="527050" y="1752600"/>
            <a:ext cx="5116513" cy="40925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 b="1">
                <a:latin typeface="+mn-lt"/>
              </a:rPr>
              <a:t>Osztály nevek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>
                <a:latin typeface="+mn-lt"/>
              </a:rPr>
              <a:t>Reszponzív, fix szélesség esetén: </a:t>
            </a:r>
            <a:br>
              <a:rPr lang="hu-HU"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endParaRPr 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2400" b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2400" b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2400" b="1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hu-HU" sz="2400" b="1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>
                <a:latin typeface="+mn-lt"/>
              </a:rPr>
              <a:t>Reszponzív, folyékony megvalósítás esetén: </a:t>
            </a:r>
            <a:br>
              <a:rPr lang="hu-HU"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-fluid"</a:t>
            </a:r>
            <a:endParaRPr 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>
              <a:latin typeface="+mn-lt"/>
            </a:endParaRPr>
          </a:p>
        </p:txBody>
      </p:sp>
      <p:sp>
        <p:nvSpPr>
          <p:cNvPr id="90118" name="Szövegdoboz 10">
            <a:extLst>
              <a:ext uri="{FF2B5EF4-FFF2-40B4-BE49-F238E27FC236}">
                <a16:creationId xmlns:a16="http://schemas.microsoft.com/office/drawing/2014/main" id="{97F90111-C69F-4D5D-A210-FA334CE8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2120900"/>
            <a:ext cx="598805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 &lt;h1&gt;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Reszponzív, fix széles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adipiscing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elit.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Nam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tempor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nunc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magna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, in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cursus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mauris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facilisis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quis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-fluid"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Reszponzív, folyékony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adipiscing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elit.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Nam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tempor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nunc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magna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, in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cursus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mauris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facilisis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00"/>
                </a:solidFill>
                <a:latin typeface="Consolas" panose="020B0609020204030204" pitchFamily="49" charset="0"/>
              </a:rPr>
              <a:t>quis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0119" name="Szövegdoboz 11">
            <a:extLst>
              <a:ext uri="{FF2B5EF4-FFF2-40B4-BE49-F238E27FC236}">
                <a16:creationId xmlns:a16="http://schemas.microsoft.com/office/drawing/2014/main" id="{459FB7B7-6FA0-4583-B796-3B9442DB0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163" y="1697038"/>
            <a:ext cx="130810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3D533DC-808E-424D-B4A6-ECEBFE27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92163" name="Tartalom helye 4">
            <a:extLst>
              <a:ext uri="{FF2B5EF4-FFF2-40B4-BE49-F238E27FC236}">
                <a16:creationId xmlns:a16="http://schemas.microsoft.com/office/drawing/2014/main" id="{1084FCAB-E546-4BC2-B676-89E947539B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74751"/>
            <a:ext cx="11137900" cy="52784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3200"/>
              <a:t>Nyisd meg a </a:t>
            </a:r>
            <a:r>
              <a:rPr lang="hu-HU" altLang="hu-HU" sz="3200" err="1">
                <a:latin typeface="Courier New" panose="02070309020205020404" pitchFamily="49" charset="0"/>
                <a:cs typeface="Courier New" panose="02070309020205020404" pitchFamily="49" charset="0"/>
              </a:rPr>
              <a:t>peldak</a:t>
            </a:r>
            <a:r>
              <a:rPr lang="hu-HU" altLang="hu-HU" sz="3200"/>
              <a:t> mappában lévő </a:t>
            </a:r>
            <a:r>
              <a:rPr lang="hu-HU" altLang="hu-HU" sz="320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fluid_vs_fixed.html </a:t>
            </a:r>
            <a:r>
              <a:rPr lang="hu-HU" altLang="hu-HU" sz="3200"/>
              <a:t>oldalt és nézd meg, hogy hogyan viselkedik a böngésző átméretezésekor!</a:t>
            </a:r>
          </a:p>
        </p:txBody>
      </p:sp>
      <p:sp>
        <p:nvSpPr>
          <p:cNvPr id="92164" name="Dia számának helye 2">
            <a:extLst>
              <a:ext uri="{FF2B5EF4-FFF2-40B4-BE49-F238E27FC236}">
                <a16:creationId xmlns:a16="http://schemas.microsoft.com/office/drawing/2014/main" id="{FCC328F7-5D49-40CF-A588-2431F49DA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87B95-9579-4B49-8F95-3CA7AA20117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" name="Picture 2" descr="Probléma, Megoldás, Segítség, Támogatás, Információk">
            <a:extLst>
              <a:ext uri="{FF2B5EF4-FFF2-40B4-BE49-F238E27FC236}">
                <a16:creationId xmlns:a16="http://schemas.microsoft.com/office/drawing/2014/main" id="{C5CD8EC6-A226-D263-F6A5-F29A5033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7" b="20494"/>
          <a:stretch>
            <a:fillRect/>
          </a:stretch>
        </p:blipFill>
        <p:spPr bwMode="auto">
          <a:xfrm>
            <a:off x="2198688" y="2960688"/>
            <a:ext cx="77946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9E5B-8EEA-3955-728E-1452482B6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E133CE9-D246-BBCE-0110-C94AD7A3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 (</a:t>
            </a:r>
            <a:r>
              <a:rPr lang="hu-HU" err="1"/>
              <a:t>Devtools</a:t>
            </a:r>
            <a:r>
              <a:rPr lang="hu-HU"/>
              <a:t>)</a:t>
            </a:r>
          </a:p>
        </p:txBody>
      </p:sp>
      <p:sp>
        <p:nvSpPr>
          <p:cNvPr id="92163" name="Tartalom helye 4">
            <a:extLst>
              <a:ext uri="{FF2B5EF4-FFF2-40B4-BE49-F238E27FC236}">
                <a16:creationId xmlns:a16="http://schemas.microsoft.com/office/drawing/2014/main" id="{3FBF5E2D-C708-B9AE-93C3-34A8604C4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74751"/>
            <a:ext cx="11137900" cy="52784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Vizsgáld meg az előző oldalt a Google Chrome </a:t>
            </a:r>
            <a:r>
              <a:rPr lang="hu-HU" altLang="hu-HU" err="1"/>
              <a:t>DevTools</a:t>
            </a:r>
            <a:r>
              <a:rPr lang="hu-HU" altLang="hu-HU"/>
              <a:t> segítségével!</a:t>
            </a:r>
          </a:p>
          <a:p>
            <a:pPr eaLnBrk="1" hangingPunct="1"/>
            <a:r>
              <a:rPr lang="hu-HU" altLang="hu-HU" b="1"/>
              <a:t>F12</a:t>
            </a:r>
            <a:r>
              <a:rPr lang="hu-HU" altLang="hu-HU"/>
              <a:t> gyorsbillentyű vagy </a:t>
            </a:r>
            <a:br>
              <a:rPr lang="hu-HU" altLang="hu-HU"/>
            </a:br>
            <a:r>
              <a:rPr lang="hu-HU" altLang="hu-HU"/>
              <a:t>Jobb egérklikk az oldalon és Vizsgálat menüpont kiválasztása</a:t>
            </a:r>
          </a:p>
          <a:p>
            <a:pPr eaLnBrk="1" hangingPunct="1"/>
            <a:r>
              <a:rPr lang="hu-HU" altLang="hu-HU"/>
              <a:t>Kapcsold be az Eszköz </a:t>
            </a:r>
            <a:r>
              <a:rPr lang="hu-HU" altLang="hu-HU" err="1"/>
              <a:t>eszköztárat</a:t>
            </a:r>
            <a:r>
              <a:rPr lang="hu-HU" altLang="hu-HU"/>
              <a:t> (</a:t>
            </a:r>
            <a:r>
              <a:rPr lang="hu-HU" altLang="hu-HU" err="1"/>
              <a:t>Device</a:t>
            </a:r>
            <a:r>
              <a:rPr lang="hu-HU" altLang="hu-HU"/>
              <a:t> </a:t>
            </a:r>
            <a:r>
              <a:rPr lang="hu-HU" altLang="hu-HU" err="1"/>
              <a:t>toolbar</a:t>
            </a:r>
            <a:r>
              <a:rPr lang="hu-HU" altLang="hu-HU"/>
              <a:t>)</a:t>
            </a:r>
          </a:p>
          <a:p>
            <a:pPr eaLnBrk="1" hangingPunct="1"/>
            <a:endParaRPr lang="hu-HU" altLang="hu-HU"/>
          </a:p>
        </p:txBody>
      </p:sp>
      <p:sp>
        <p:nvSpPr>
          <p:cNvPr id="92164" name="Dia számának helye 2">
            <a:extLst>
              <a:ext uri="{FF2B5EF4-FFF2-40B4-BE49-F238E27FC236}">
                <a16:creationId xmlns:a16="http://schemas.microsoft.com/office/drawing/2014/main" id="{44741604-5C8D-F2CF-9F55-2C69768952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87B95-9579-4B49-8F95-3CA7AA20117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8F02D03-D172-0425-BA32-6AC814CB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7" y="3371728"/>
            <a:ext cx="4389521" cy="341642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BA7EA62-1056-FCCD-15C8-A61C6BC0A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567" y="2626643"/>
            <a:ext cx="749802" cy="674822"/>
          </a:xfrm>
          <a:prstGeom prst="rect">
            <a:avLst/>
          </a:prstGeom>
        </p:spPr>
      </p:pic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843D9583-B086-9917-FD2D-2851F3FAA01B}"/>
              </a:ext>
            </a:extLst>
          </p:cNvPr>
          <p:cNvSpPr/>
          <p:nvPr/>
        </p:nvSpPr>
        <p:spPr>
          <a:xfrm>
            <a:off x="5054750" y="3792477"/>
            <a:ext cx="3927475" cy="1287462"/>
          </a:xfrm>
          <a:prstGeom prst="wedgeRectCallout">
            <a:avLst>
              <a:gd name="adj1" fmla="val -88444"/>
              <a:gd name="adj2" fmla="val -6622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Kattints az adott területekre, hogy lásd az eredményt az adott </a:t>
            </a:r>
            <a:r>
              <a:rPr lang="hu-HU" sz="2000" err="1"/>
              <a:t>viewport</a:t>
            </a:r>
            <a:r>
              <a:rPr lang="hu-HU" sz="2000"/>
              <a:t> méretű eszközön (pl. tablet, laptop)</a:t>
            </a:r>
          </a:p>
        </p:txBody>
      </p:sp>
    </p:spTree>
    <p:extLst>
      <p:ext uri="{BB962C8B-B14F-4D97-AF65-F5344CB8AC3E}">
        <p14:creationId xmlns:p14="http://schemas.microsoft.com/office/powerpoint/2010/main" val="369182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6FAD7-A0DA-8D22-163F-3B32B4FB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0B634C8-3DEE-5E24-182C-AF729C5A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224" y="1866436"/>
            <a:ext cx="4045219" cy="2439328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096C0248-05B9-8C61-C07F-B240B684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 (</a:t>
            </a:r>
            <a:r>
              <a:rPr lang="hu-HU" err="1"/>
              <a:t>Devtools</a:t>
            </a:r>
            <a:r>
              <a:rPr lang="hu-HU"/>
              <a:t>)</a:t>
            </a:r>
          </a:p>
        </p:txBody>
      </p:sp>
      <p:sp>
        <p:nvSpPr>
          <p:cNvPr id="92163" name="Tartalom helye 4">
            <a:extLst>
              <a:ext uri="{FF2B5EF4-FFF2-40B4-BE49-F238E27FC236}">
                <a16:creationId xmlns:a16="http://schemas.microsoft.com/office/drawing/2014/main" id="{C0BB2FAC-FA64-FB3A-2CDF-271699CE31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74751"/>
            <a:ext cx="11137900" cy="52784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Teszteld az oldalt azon töréspontokra, amelyek a CSS állományban vannak definiálva.</a:t>
            </a:r>
          </a:p>
        </p:txBody>
      </p:sp>
      <p:sp>
        <p:nvSpPr>
          <p:cNvPr id="92164" name="Dia számának helye 2">
            <a:extLst>
              <a:ext uri="{FF2B5EF4-FFF2-40B4-BE49-F238E27FC236}">
                <a16:creationId xmlns:a16="http://schemas.microsoft.com/office/drawing/2014/main" id="{F17D0681-F538-0D20-2207-FC48597E42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87B95-9579-4B49-8F95-3CA7AA20117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C7B05E9C-99AF-630F-E107-22A17BA6BD82}"/>
              </a:ext>
            </a:extLst>
          </p:cNvPr>
          <p:cNvSpPr/>
          <p:nvPr/>
        </p:nvSpPr>
        <p:spPr>
          <a:xfrm>
            <a:off x="355866" y="2864339"/>
            <a:ext cx="2556277" cy="1287462"/>
          </a:xfrm>
          <a:prstGeom prst="wedgeRectCallout">
            <a:avLst>
              <a:gd name="adj1" fmla="val 71603"/>
              <a:gd name="adj2" fmla="val -10061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Kattints a További lehetőségek ikonra</a:t>
            </a: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B4BBE215-08BE-79F7-F0B1-67FFA2D1FFCE}"/>
              </a:ext>
            </a:extLst>
          </p:cNvPr>
          <p:cNvSpPr/>
          <p:nvPr/>
        </p:nvSpPr>
        <p:spPr>
          <a:xfrm>
            <a:off x="6422356" y="3758894"/>
            <a:ext cx="5321969" cy="785813"/>
          </a:xfrm>
          <a:prstGeom prst="wedgeRectCallout">
            <a:avLst>
              <a:gd name="adj1" fmla="val -50519"/>
              <a:gd name="adj2" fmla="val -8655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Válaszd ki a Média lekérdezések (</a:t>
            </a:r>
            <a:r>
              <a:rPr lang="hu-HU" sz="2000" err="1"/>
              <a:t>media</a:t>
            </a:r>
            <a:r>
              <a:rPr lang="hu-HU" sz="2000"/>
              <a:t> </a:t>
            </a:r>
            <a:r>
              <a:rPr lang="hu-HU" sz="2000" err="1"/>
              <a:t>queries</a:t>
            </a:r>
            <a:r>
              <a:rPr lang="hu-HU" sz="2000"/>
              <a:t>) megjelenítése lehetőséget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178FB03-5C1D-7545-3916-BC9CC11F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5707062"/>
            <a:ext cx="7734300" cy="962025"/>
          </a:xfrm>
          <a:prstGeom prst="rect">
            <a:avLst/>
          </a:prstGeom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2C09165F-D362-F942-DEEE-AAA41CFB17AE}"/>
              </a:ext>
            </a:extLst>
          </p:cNvPr>
          <p:cNvSpPr/>
          <p:nvPr/>
        </p:nvSpPr>
        <p:spPr>
          <a:xfrm>
            <a:off x="6382668" y="4753767"/>
            <a:ext cx="5321969" cy="785813"/>
          </a:xfrm>
          <a:prstGeom prst="wedgeRectCallout">
            <a:avLst>
              <a:gd name="adj1" fmla="val -71996"/>
              <a:gd name="adj2" fmla="val 14132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Az eszköztár bővül a minimális szélességre, maximális szélességre vonatkozó töréspontokkal.</a:t>
            </a:r>
          </a:p>
        </p:txBody>
      </p:sp>
    </p:spTree>
    <p:extLst>
      <p:ext uri="{BB962C8B-B14F-4D97-AF65-F5344CB8AC3E}">
        <p14:creationId xmlns:p14="http://schemas.microsoft.com/office/powerpoint/2010/main" val="4146898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FE4ABB-D264-45D2-8FAA-CA9AF193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/>
              <a:t>A rács (</a:t>
            </a:r>
            <a:r>
              <a:rPr lang="hu-HU" err="1"/>
              <a:t>grid</a:t>
            </a:r>
            <a:r>
              <a:rPr lang="hu-HU"/>
              <a:t>) használatának alapjai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195F831-39F6-49CC-96F3-8B04BDC29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</p:spPr>
        <p:txBody>
          <a:bodyPr rtlCol="0"/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keretrendszerrel</a:t>
            </a:r>
          </a:p>
        </p:txBody>
      </p:sp>
      <p:sp>
        <p:nvSpPr>
          <p:cNvPr id="94212" name="Dia számának helye 3">
            <a:extLst>
              <a:ext uri="{FF2B5EF4-FFF2-40B4-BE49-F238E27FC236}">
                <a16:creationId xmlns:a16="http://schemas.microsoft.com/office/drawing/2014/main" id="{539F618C-1518-4EC0-A6CF-77D3D557E9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DE9E1751-D4D4-4CF1-A312-84BA0956C59F}" type="slidenum">
              <a:rPr lang="hu-HU" altLang="hu-HU" smtClean="0"/>
              <a:pPr/>
              <a:t>45</a:t>
            </a:fld>
            <a:endParaRPr lang="hu-HU" altLang="hu-H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FFDA50B-A7D4-4FB3-83B2-7D1EB6B25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rácsrendszere</a:t>
            </a:r>
          </a:p>
        </p:txBody>
      </p:sp>
      <p:sp>
        <p:nvSpPr>
          <p:cNvPr id="96259" name="Tartalom helye 2">
            <a:extLst>
              <a:ext uri="{FF2B5EF4-FFF2-40B4-BE49-F238E27FC236}">
                <a16:creationId xmlns:a16="http://schemas.microsoft.com/office/drawing/2014/main" id="{9CD82165-6BDB-4F2A-9FA5-B9620BCB7E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2400"/>
              <a:t>A Bootstrap keretrendszerben a rács (alapesetben) 12 oszlopból áll, és tetszőleges számú sor áll rendelkezésre. </a:t>
            </a:r>
          </a:p>
          <a:p>
            <a:pPr eaLnBrk="1" hangingPunct="1"/>
            <a:r>
              <a:rPr lang="hu-HU" altLang="hu-HU" sz="2400"/>
              <a:t>Ha nincs szükség 12 oszlopra, akkor azok összevonhatóak. Hasonlóan ahhoz, mintha egy táblázatról lenne szó.</a:t>
            </a:r>
          </a:p>
          <a:p>
            <a:pPr eaLnBrk="1" hangingPunct="1"/>
            <a:endParaRPr lang="hu-HU" altLang="hu-HU" sz="2400"/>
          </a:p>
        </p:txBody>
      </p:sp>
      <p:sp>
        <p:nvSpPr>
          <p:cNvPr id="96260" name="Dia számának helye 3">
            <a:extLst>
              <a:ext uri="{FF2B5EF4-FFF2-40B4-BE49-F238E27FC236}">
                <a16:creationId xmlns:a16="http://schemas.microsoft.com/office/drawing/2014/main" id="{6B505EBE-EBF6-4A0F-A960-4EE96262D1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178C985-2502-40A2-9823-A6194E76CDB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solidFill>
                <a:srgbClr val="FFFFFF"/>
              </a:solidFill>
            </a:endParaRPr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572C5880-CC49-42BE-AEDB-2EE28C5080A8}"/>
              </a:ext>
            </a:extLst>
          </p:cNvPr>
          <p:cNvGraphicFramePr>
            <a:graphicFrameLocks noGrp="1"/>
          </p:cNvGraphicFramePr>
          <p:nvPr/>
        </p:nvGraphicFramePr>
        <p:xfrm>
          <a:off x="4979988" y="2908300"/>
          <a:ext cx="6188074" cy="3910012"/>
        </p:xfrm>
        <a:graphic>
          <a:graphicData uri="http://schemas.openxmlformats.org/drawingml/2006/table">
            <a:tbl>
              <a:tblPr firstRow="1">
                <a:tableStyleId>{16D9F66E-5EB9-4882-86FB-DCBF35E3C3E4}</a:tableStyleId>
              </a:tblPr>
              <a:tblGrid>
                <a:gridCol w="51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55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10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1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2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3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4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5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6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7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8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9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10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11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2000">
                          <a:effectLst/>
                        </a:rPr>
                        <a:t>12</a:t>
                      </a:r>
                      <a:endParaRPr lang="hu-H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749" marR="7374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39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6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6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94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4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4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4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4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49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2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948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6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200">
                          <a:effectLst/>
                        </a:rPr>
                        <a:t>3 oszlop összevonása</a:t>
                      </a:r>
                      <a:endParaRPr lang="hu-H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062" marR="85062" marT="42528" marB="42528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0D7FAA36-D4B6-4BE2-B991-FD2D95F7052B}"/>
              </a:ext>
            </a:extLst>
          </p:cNvPr>
          <p:cNvSpPr/>
          <p:nvPr/>
        </p:nvSpPr>
        <p:spPr>
          <a:xfrm>
            <a:off x="1958975" y="3213100"/>
            <a:ext cx="2435225" cy="403225"/>
          </a:xfrm>
          <a:prstGeom prst="wedgeRectCallout">
            <a:avLst>
              <a:gd name="adj1" fmla="val 68610"/>
              <a:gd name="adj2" fmla="val -198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2 oszlop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D5B05F8B-158F-4CCB-9E27-EC3626009D84}"/>
              </a:ext>
            </a:extLst>
          </p:cNvPr>
          <p:cNvSpPr/>
          <p:nvPr/>
        </p:nvSpPr>
        <p:spPr>
          <a:xfrm>
            <a:off x="1958975" y="3746500"/>
            <a:ext cx="2435225" cy="403225"/>
          </a:xfrm>
          <a:prstGeom prst="wedgeRectCallout">
            <a:avLst>
              <a:gd name="adj1" fmla="val 68610"/>
              <a:gd name="adj2" fmla="val -198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3 oszlop</a:t>
            </a: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6E6FE4FC-6FD4-4F81-85AC-10B7B7BFC12B}"/>
              </a:ext>
            </a:extLst>
          </p:cNvPr>
          <p:cNvSpPr/>
          <p:nvPr/>
        </p:nvSpPr>
        <p:spPr>
          <a:xfrm>
            <a:off x="1958975" y="4418013"/>
            <a:ext cx="2435225" cy="403225"/>
          </a:xfrm>
          <a:prstGeom prst="wedgeRectCallout">
            <a:avLst>
              <a:gd name="adj1" fmla="val 68610"/>
              <a:gd name="adj2" fmla="val -198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4 oszlop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93581806-4D82-499C-80EB-FF2820CD739A}"/>
              </a:ext>
            </a:extLst>
          </p:cNvPr>
          <p:cNvSpPr/>
          <p:nvPr/>
        </p:nvSpPr>
        <p:spPr>
          <a:xfrm>
            <a:off x="1958975" y="5330825"/>
            <a:ext cx="2435225" cy="403225"/>
          </a:xfrm>
          <a:prstGeom prst="wedgeRectCallout">
            <a:avLst>
              <a:gd name="adj1" fmla="val 68610"/>
              <a:gd name="adj2" fmla="val -198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6 oszlop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66B94805-1FC6-414D-9FE0-9952406FEC16}"/>
              </a:ext>
            </a:extLst>
          </p:cNvPr>
          <p:cNvSpPr/>
          <p:nvPr/>
        </p:nvSpPr>
        <p:spPr>
          <a:xfrm>
            <a:off x="1958975" y="6116638"/>
            <a:ext cx="2435225" cy="673100"/>
          </a:xfrm>
          <a:prstGeom prst="wedgeRectCallout">
            <a:avLst>
              <a:gd name="adj1" fmla="val 68610"/>
              <a:gd name="adj2" fmla="val -198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3 oszlop, de nem azonos szélességűek.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B99DCE-DE04-4EFF-9724-236A544D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rácsrendszere</a:t>
            </a:r>
          </a:p>
        </p:txBody>
      </p:sp>
      <p:sp>
        <p:nvSpPr>
          <p:cNvPr id="98307" name="Tartalom helye 2">
            <a:extLst>
              <a:ext uri="{FF2B5EF4-FFF2-40B4-BE49-F238E27FC236}">
                <a16:creationId xmlns:a16="http://schemas.microsoft.com/office/drawing/2014/main" id="{4A64E00C-35EC-46A3-B3FD-6BD880D005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654175"/>
            <a:ext cx="10179050" cy="4127500"/>
          </a:xfrm>
        </p:spPr>
        <p:txBody>
          <a:bodyPr/>
          <a:lstStyle/>
          <a:p>
            <a:pPr eaLnBrk="1" hangingPunct="1"/>
            <a:r>
              <a:rPr lang="hu-HU" altLang="hu-HU" sz="2800"/>
              <a:t>A rács egy sorát olyan konténer elemben (pl. </a:t>
            </a:r>
            <a:r>
              <a:rPr lang="hu-HU" altLang="hu-HU" sz="280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hu-HU" altLang="hu-HU" sz="2800"/>
              <a:t>) kell elhelyezni, amely a </a:t>
            </a: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hu-HU" altLang="hu-HU" sz="2800"/>
              <a:t> osztályba tartozik.</a:t>
            </a:r>
          </a:p>
          <a:p>
            <a:pPr eaLnBrk="1" hangingPunct="1"/>
            <a:r>
              <a:rPr lang="hu-HU" altLang="hu-HU" sz="2800"/>
              <a:t>Ha egyenlő szélességű oszlopokat kell létrehozni minden felbontásra, akkor a </a:t>
            </a: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col</a:t>
            </a:r>
            <a:r>
              <a:rPr lang="hu-HU" altLang="hu-HU" sz="2800"/>
              <a:t> osztályba sorolt konténer elemeket kell a soron belül elhelyezni.</a:t>
            </a:r>
          </a:p>
        </p:txBody>
      </p:sp>
      <p:sp>
        <p:nvSpPr>
          <p:cNvPr id="98308" name="Dia számának helye 3">
            <a:extLst>
              <a:ext uri="{FF2B5EF4-FFF2-40B4-BE49-F238E27FC236}">
                <a16:creationId xmlns:a16="http://schemas.microsoft.com/office/drawing/2014/main" id="{B98C6BEC-16C2-4786-9C78-9E5563A116F1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993A5C-9260-49F2-A90B-0D0D3543DF5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B7DEC89-7BBC-421D-85D6-D810EF1709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922338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Sorok és oszlopok létrehozása</a:t>
            </a:r>
          </a:p>
        </p:txBody>
      </p:sp>
      <p:sp>
        <p:nvSpPr>
          <p:cNvPr id="98310" name="Szövegdoboz 6">
            <a:extLst>
              <a:ext uri="{FF2B5EF4-FFF2-40B4-BE49-F238E27FC236}">
                <a16:creationId xmlns:a16="http://schemas.microsoft.com/office/drawing/2014/main" id="{A804FF70-0E37-4B73-BFD2-C9A96634B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3" y="4440238"/>
            <a:ext cx="7700962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	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	  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	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8311" name="Szövegdoboz 7">
            <a:extLst>
              <a:ext uri="{FF2B5EF4-FFF2-40B4-BE49-F238E27FC236}">
                <a16:creationId xmlns:a16="http://schemas.microsoft.com/office/drawing/2014/main" id="{86458216-4572-43AD-9661-7CA595FF2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4057650"/>
            <a:ext cx="1308100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98312" name="Kép 9">
            <a:extLst>
              <a:ext uri="{FF2B5EF4-FFF2-40B4-BE49-F238E27FC236}">
                <a16:creationId xmlns:a16="http://schemas.microsoft.com/office/drawing/2014/main" id="{5E2392A4-C738-4A94-BAA2-3E0ADF8F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4116388"/>
            <a:ext cx="70580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65B45D6E-8081-4336-9EDB-7B74A08918CA}"/>
              </a:ext>
            </a:extLst>
          </p:cNvPr>
          <p:cNvSpPr/>
          <p:nvPr/>
        </p:nvSpPr>
        <p:spPr>
          <a:xfrm>
            <a:off x="8318500" y="5246688"/>
            <a:ext cx="2819400" cy="1160462"/>
          </a:xfrm>
          <a:prstGeom prst="wedgeRectCallout">
            <a:avLst>
              <a:gd name="adj1" fmla="val -23245"/>
              <a:gd name="adj2" fmla="val -9010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sor most 4 oszlopból áll minden eszközön.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F85216-8D48-4D43-AE3A-354D48F0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rácsrendszere</a:t>
            </a:r>
          </a:p>
        </p:txBody>
      </p:sp>
      <p:sp>
        <p:nvSpPr>
          <p:cNvPr id="100355" name="Tartalom helye 2">
            <a:extLst>
              <a:ext uri="{FF2B5EF4-FFF2-40B4-BE49-F238E27FC236}">
                <a16:creationId xmlns:a16="http://schemas.microsoft.com/office/drawing/2014/main" id="{ED874F57-F137-44EB-8DAC-4064849A8D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666875"/>
            <a:ext cx="10179050" cy="4127500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Ha nem azonos méretű oszlopok létrehozása a cél, akkor a 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col-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szám</a:t>
            </a:r>
            <a:r>
              <a:rPr lang="hu-HU" altLang="hu-HU"/>
              <a:t> osztályt használthatjuk.  A szám jelenti azt, hogy hány rácsoszlopnyi szélességű legyen az oszlop.  Például 3 oszlop összevonásához a 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col-3</a:t>
            </a:r>
            <a:r>
              <a:rPr lang="hu-HU" altLang="hu-HU"/>
              <a:t> osztályt kell használni.</a:t>
            </a:r>
          </a:p>
        </p:txBody>
      </p:sp>
      <p:sp>
        <p:nvSpPr>
          <p:cNvPr id="100356" name="Dia számának helye 3">
            <a:extLst>
              <a:ext uri="{FF2B5EF4-FFF2-40B4-BE49-F238E27FC236}">
                <a16:creationId xmlns:a16="http://schemas.microsoft.com/office/drawing/2014/main" id="{21C0B2E0-76C0-47E7-8687-D122D38794A5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5FA83D-061E-41FB-9272-174E9DF09D7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E72E539-BC89-41AC-BA32-0A4A50350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33463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Nem azonos méretű oszlopok használata</a:t>
            </a:r>
          </a:p>
        </p:txBody>
      </p:sp>
      <p:sp>
        <p:nvSpPr>
          <p:cNvPr id="100358" name="Szövegdoboz 6">
            <a:extLst>
              <a:ext uri="{FF2B5EF4-FFF2-40B4-BE49-F238E27FC236}">
                <a16:creationId xmlns:a16="http://schemas.microsoft.com/office/drawing/2014/main" id="{7948945A-2497-42F5-99AD-072557C83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4311650"/>
            <a:ext cx="6097588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1.oszlop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"col-6"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2.oszlop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3.oszlop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0359" name="Szövegdoboz 7">
            <a:extLst>
              <a:ext uri="{FF2B5EF4-FFF2-40B4-BE49-F238E27FC236}">
                <a16:creationId xmlns:a16="http://schemas.microsoft.com/office/drawing/2014/main" id="{7CC536F1-6434-4B49-9D28-F9B181873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817938"/>
            <a:ext cx="130810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100360" name="Kép 9">
            <a:extLst>
              <a:ext uri="{FF2B5EF4-FFF2-40B4-BE49-F238E27FC236}">
                <a16:creationId xmlns:a16="http://schemas.microsoft.com/office/drawing/2014/main" id="{D57DB532-91DB-4A23-A91F-D08A9836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4071938"/>
            <a:ext cx="5267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64CA8139-C26F-4669-8F66-DF5EA3D4669B}"/>
              </a:ext>
            </a:extLst>
          </p:cNvPr>
          <p:cNvSpPr/>
          <p:nvPr/>
        </p:nvSpPr>
        <p:spPr>
          <a:xfrm>
            <a:off x="7600950" y="4797425"/>
            <a:ext cx="3389313" cy="1393825"/>
          </a:xfrm>
          <a:prstGeom prst="wedgeRectCallout">
            <a:avLst>
              <a:gd name="adj1" fmla="val -17050"/>
              <a:gd name="adj2" fmla="val -7164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12 oszlop 3-6-3 arányban van felosztva. Így 3 oszlop jön létre, a középső kétszer olyan széles, mint a többi.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0E18-848A-FE1A-C89A-87734F04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B49912F-DBF3-A5D9-C7C1-30758C6A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92163" name="Tartalom helye 4">
            <a:extLst>
              <a:ext uri="{FF2B5EF4-FFF2-40B4-BE49-F238E27FC236}">
                <a16:creationId xmlns:a16="http://schemas.microsoft.com/office/drawing/2014/main" id="{0BDF5F9C-07D4-61AD-0E8F-2148B1828D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74751"/>
            <a:ext cx="11137900" cy="5278437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3200"/>
              <a:t>Hozzunk létre egy olyan, folyékony (fluid) elrendezésű oldalt, amely két sorból áll.</a:t>
            </a:r>
          </a:p>
          <a:p>
            <a:pPr eaLnBrk="1" hangingPunct="1"/>
            <a:r>
              <a:rPr lang="hu-HU" altLang="hu-HU" sz="3200"/>
              <a:t>Az első sorban három oszlopban legyen </a:t>
            </a:r>
            <a:r>
              <a:rPr lang="hu-HU" altLang="hu-HU" sz="3200" i="1" err="1"/>
              <a:t>lorem</a:t>
            </a:r>
            <a:r>
              <a:rPr lang="hu-HU" altLang="hu-HU" sz="3200" i="1"/>
              <a:t> </a:t>
            </a:r>
            <a:r>
              <a:rPr lang="hu-HU" altLang="hu-HU" sz="3200" i="1" err="1"/>
              <a:t>ipsum</a:t>
            </a:r>
            <a:r>
              <a:rPr lang="hu-HU" altLang="hu-HU" sz="3200" i="1"/>
              <a:t> </a:t>
            </a:r>
            <a:r>
              <a:rPr lang="hu-HU" altLang="hu-HU" sz="3200"/>
              <a:t>szöveg.</a:t>
            </a:r>
          </a:p>
          <a:p>
            <a:pPr eaLnBrk="1" hangingPunct="1"/>
            <a:r>
              <a:rPr lang="hu-HU" altLang="hu-HU" sz="3200"/>
              <a:t>A második sorban két oszlop legyen, amelyek szélessége 1:2 arányú legyen.</a:t>
            </a:r>
          </a:p>
          <a:p>
            <a:pPr eaLnBrk="1" hangingPunct="1"/>
            <a:r>
              <a:rPr lang="hu-HU" altLang="hu-HU" sz="3200"/>
              <a:t>A két sort válassza el egy </a:t>
            </a:r>
            <a:r>
              <a:rPr lang="hu-HU" sz="3600" b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600" b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3600" b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hu-HU" altLang="hu-HU" sz="3200"/>
              <a:t>elem!</a:t>
            </a:r>
          </a:p>
          <a:p>
            <a:pPr eaLnBrk="1" hangingPunct="1"/>
            <a:r>
              <a:rPr lang="hu-HU" altLang="hu-HU" sz="3200"/>
              <a:t>Mentsük el az állományt </a:t>
            </a:r>
            <a:r>
              <a:rPr lang="hu-HU" alt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2sor.html </a:t>
            </a:r>
            <a:r>
              <a:rPr lang="hu-HU" altLang="hu-HU" sz="3200"/>
              <a:t>néven.</a:t>
            </a:r>
          </a:p>
        </p:txBody>
      </p:sp>
      <p:sp>
        <p:nvSpPr>
          <p:cNvPr id="92164" name="Dia számának helye 2">
            <a:extLst>
              <a:ext uri="{FF2B5EF4-FFF2-40B4-BE49-F238E27FC236}">
                <a16:creationId xmlns:a16="http://schemas.microsoft.com/office/drawing/2014/main" id="{9652D3BB-C00C-100A-DA69-1F7F10C458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87B95-9579-4B49-8F95-3CA7AA20117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" name="Picture 2" descr="Probléma, Megoldás, Segítség, Támogatás, Információk">
            <a:extLst>
              <a:ext uri="{FF2B5EF4-FFF2-40B4-BE49-F238E27FC236}">
                <a16:creationId xmlns:a16="http://schemas.microsoft.com/office/drawing/2014/main" id="{6FF042FC-CEF0-34BF-A484-70712F0F9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7" b="20494"/>
          <a:stretch>
            <a:fillRect/>
          </a:stretch>
        </p:blipFill>
        <p:spPr bwMode="auto">
          <a:xfrm>
            <a:off x="8515350" y="5586612"/>
            <a:ext cx="3149600" cy="127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71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7DCC8E-8FBD-479A-8F18-CBA868FA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A </a:t>
            </a:r>
            <a:r>
              <a:rPr lang="hu-HU" err="1"/>
              <a:t>viewport</a:t>
            </a:r>
            <a:r>
              <a:rPr lang="hu-HU"/>
              <a:t> (nézetablak) fogalma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F4F07E7-F4BB-4AB7-2100-C57EBC3C0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7411" name="Dia számának helye 3">
            <a:extLst>
              <a:ext uri="{FF2B5EF4-FFF2-40B4-BE49-F238E27FC236}">
                <a16:creationId xmlns:a16="http://schemas.microsoft.com/office/drawing/2014/main" id="{68B5AE6A-979C-48DB-B22B-674AA3453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FC18AD5E-7725-4D3F-8A35-D252DDEB8170}" type="slidenum">
              <a:rPr lang="hu-HU" altLang="hu-HU" smtClean="0"/>
              <a:pPr/>
              <a:t>5</a:t>
            </a:fld>
            <a:endParaRPr lang="hu-HU" altLang="hu-HU"/>
          </a:p>
        </p:txBody>
      </p:sp>
    </p:spTree>
  </p:cSld>
  <p:clrMapOvr>
    <a:masterClrMapping/>
  </p:clrMapOvr>
  <p:transition spd="slow" advTm="2993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E3B0-0F3F-842A-3D95-E0E1BFF13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1BCB92D-FE7C-FBAA-15F9-4026B606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92163" name="Tartalom helye 4">
            <a:extLst>
              <a:ext uri="{FF2B5EF4-FFF2-40B4-BE49-F238E27FC236}">
                <a16:creationId xmlns:a16="http://schemas.microsoft.com/office/drawing/2014/main" id="{C395B5C9-C955-E7FB-99A7-D99671F86D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74751"/>
            <a:ext cx="11137900" cy="2254249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3200"/>
              <a:t>Készítsük el az előző állomány azon változatát, ahol </a:t>
            </a:r>
            <a:r>
              <a:rPr lang="hu-HU" altLang="hu-HU" sz="3200" err="1"/>
              <a:t>lorem</a:t>
            </a:r>
            <a:r>
              <a:rPr lang="hu-HU" altLang="hu-HU" sz="3200"/>
              <a:t> </a:t>
            </a:r>
            <a:r>
              <a:rPr lang="hu-HU" altLang="hu-HU" sz="3200" err="1"/>
              <a:t>ipsum</a:t>
            </a:r>
            <a:r>
              <a:rPr lang="hu-HU" altLang="hu-HU" sz="3200"/>
              <a:t> szövegek helyett helykitöltő képeket használunk. Például:</a:t>
            </a:r>
          </a:p>
          <a:p>
            <a:pPr lvl="1" eaLnBrk="1" hangingPunct="1"/>
            <a:r>
              <a:rPr lang="hu-HU" altLang="hu-HU" sz="2800">
                <a:hlinkClick r:id="rId3"/>
              </a:rPr>
              <a:t>https://picsum.photos/</a:t>
            </a:r>
            <a:r>
              <a:rPr lang="hu-HU" altLang="hu-HU" sz="2800"/>
              <a:t>  (</a:t>
            </a:r>
            <a:r>
              <a:rPr lang="hu-HU" altLang="hu-HU" sz="2800">
                <a:hlinkClick r:id="rId4"/>
              </a:rPr>
              <a:t>https://picsum.photos/600/400</a:t>
            </a:r>
            <a:r>
              <a:rPr lang="hu-HU" altLang="hu-HU" sz="2800"/>
              <a:t> )</a:t>
            </a:r>
          </a:p>
          <a:p>
            <a:pPr lvl="1" eaLnBrk="1" hangingPunct="1"/>
            <a:r>
              <a:rPr lang="hu-HU" altLang="hu-HU" sz="2800">
                <a:hlinkClick r:id="rId5"/>
              </a:rPr>
              <a:t>https://placehold.co/</a:t>
            </a:r>
            <a:r>
              <a:rPr lang="hu-HU" altLang="hu-HU" sz="2800"/>
              <a:t> 	 (</a:t>
            </a:r>
            <a:r>
              <a:rPr lang="hu-HU" sz="2800" b="0" i="0" u="none" strike="noStrike">
                <a:solidFill>
                  <a:srgbClr val="666666"/>
                </a:solidFill>
                <a:effectLst/>
                <a:latin typeface="Lato" panose="020F0502020204030203" pitchFamily="34" charset="-18"/>
                <a:hlinkClick r:id="rId6"/>
              </a:rPr>
              <a:t>https://placehold.co/600x400/orange/white</a:t>
            </a:r>
            <a:r>
              <a:rPr lang="hu-HU" sz="2800">
                <a:solidFill>
                  <a:srgbClr val="666666"/>
                </a:solidFill>
                <a:latin typeface="Lato" panose="020F0502020204030203" pitchFamily="34" charset="-18"/>
              </a:rPr>
              <a:t>)</a:t>
            </a:r>
            <a:endParaRPr lang="hu-HU" altLang="hu-HU" sz="2800"/>
          </a:p>
          <a:p>
            <a:pPr lvl="1" eaLnBrk="1" hangingPunct="1"/>
            <a:r>
              <a:rPr lang="hu-HU" altLang="hu-HU" sz="2800">
                <a:hlinkClick r:id="rId7"/>
              </a:rPr>
              <a:t>https://fakeimg.pl/</a:t>
            </a:r>
            <a:r>
              <a:rPr lang="hu-HU" altLang="hu-HU" sz="2800"/>
              <a:t> 	 (</a:t>
            </a:r>
            <a:r>
              <a:rPr lang="hu-HU" altLang="hu-HU" sz="2800">
                <a:hlinkClick r:id="rId8"/>
              </a:rPr>
              <a:t>https://fakeimg.pl/600x400/?text=Hello</a:t>
            </a:r>
            <a:r>
              <a:rPr lang="hu-HU" altLang="hu-HU" sz="2800"/>
              <a:t>) </a:t>
            </a:r>
          </a:p>
        </p:txBody>
      </p:sp>
      <p:sp>
        <p:nvSpPr>
          <p:cNvPr id="92164" name="Dia számának helye 2">
            <a:extLst>
              <a:ext uri="{FF2B5EF4-FFF2-40B4-BE49-F238E27FC236}">
                <a16:creationId xmlns:a16="http://schemas.microsoft.com/office/drawing/2014/main" id="{09EDBE48-2F55-FD6A-6BF9-5BA85919CE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087B95-9579-4B49-8F95-3CA7AA20117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A09F03D-4C4A-FCC0-8CEA-92C3B7490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1206" y="3998416"/>
            <a:ext cx="1957389" cy="1301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389BA-5C1A-AD48-FBB2-D04437FA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998416"/>
            <a:ext cx="1957388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3056034-2D3E-459A-7F83-056C51AC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89" y="3998416"/>
            <a:ext cx="1957388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B2FF18EC-F648-893F-D86E-8BDB6DA59AEB}"/>
              </a:ext>
            </a:extLst>
          </p:cNvPr>
          <p:cNvSpPr txBox="1"/>
          <p:nvPr/>
        </p:nvSpPr>
        <p:spPr>
          <a:xfrm>
            <a:off x="527049" y="5529858"/>
            <a:ext cx="113315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hu-HU" altLang="hu-HU" sz="2800"/>
              <a:t>A képeket soroljuk az </a:t>
            </a:r>
            <a:r>
              <a:rPr lang="hu-HU" altLang="hu-HU" sz="2800" err="1">
                <a:solidFill>
                  <a:srgbClr val="C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800">
                <a:solidFill>
                  <a:srgbClr val="C00000"/>
                </a:solidFill>
                <a:latin typeface="Consolas" panose="020B0609020204030204" pitchFamily="49" charset="0"/>
              </a:rPr>
              <a:t>-fluid</a:t>
            </a:r>
            <a:r>
              <a:rPr lang="hu-HU" altLang="hu-HU" sz="2800"/>
              <a:t> osztályba, hogy folyékonyan igazodjanak a rács méretéhez!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hu-HU" altLang="hu-HU" sz="2800"/>
              <a:t>Mentsük el az állományt </a:t>
            </a:r>
            <a:r>
              <a:rPr lang="hu-HU" alt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2sorkepek.html </a:t>
            </a:r>
            <a:r>
              <a:rPr lang="hu-HU" altLang="hu-HU" sz="2800"/>
              <a:t>néven.</a:t>
            </a:r>
          </a:p>
        </p:txBody>
      </p:sp>
    </p:spTree>
    <p:extLst>
      <p:ext uri="{BB962C8B-B14F-4D97-AF65-F5344CB8AC3E}">
        <p14:creationId xmlns:p14="http://schemas.microsoft.com/office/powerpoint/2010/main" val="1891191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Kép 9">
            <a:extLst>
              <a:ext uri="{FF2B5EF4-FFF2-40B4-BE49-F238E27FC236}">
                <a16:creationId xmlns:a16="http://schemas.microsoft.com/office/drawing/2014/main" id="{34A0585E-9AA0-40AB-A6C3-84C4BFCA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2247900"/>
            <a:ext cx="70485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301F933-2697-4013-90C3-24813ABC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rácsrendszere</a:t>
            </a:r>
          </a:p>
        </p:txBody>
      </p:sp>
      <p:sp>
        <p:nvSpPr>
          <p:cNvPr id="102404" name="Tartalom helye 2">
            <a:extLst>
              <a:ext uri="{FF2B5EF4-FFF2-40B4-BE49-F238E27FC236}">
                <a16:creationId xmlns:a16="http://schemas.microsoft.com/office/drawing/2014/main" id="{EC1CF3AB-CEE4-40AB-9811-972A8CA2A9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2438" y="1474788"/>
            <a:ext cx="10177462" cy="6445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Mi történik, ha több, mint 12 oszlopot használunk?</a:t>
            </a:r>
          </a:p>
        </p:txBody>
      </p:sp>
      <p:sp>
        <p:nvSpPr>
          <p:cNvPr id="102405" name="Dia számának helye 3">
            <a:extLst>
              <a:ext uri="{FF2B5EF4-FFF2-40B4-BE49-F238E27FC236}">
                <a16:creationId xmlns:a16="http://schemas.microsoft.com/office/drawing/2014/main" id="{5D608A22-B423-41EE-84E3-2700CDAB37ED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41A7D9-A3BE-4AAB-92C2-C08B598F9C1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16370A8-8A39-4E75-A2BE-A010DBB21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38" y="914400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t>Sorok és oszlopok létrehozása</a:t>
            </a:r>
          </a:p>
        </p:txBody>
      </p:sp>
      <p:sp>
        <p:nvSpPr>
          <p:cNvPr id="102407" name="Szövegdoboz 6">
            <a:extLst>
              <a:ext uri="{FF2B5EF4-FFF2-40B4-BE49-F238E27FC236}">
                <a16:creationId xmlns:a16="http://schemas.microsoft.com/office/drawing/2014/main" id="{3EC5AEAB-0B9B-4D60-BB6F-FF2F849C7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936875"/>
            <a:ext cx="77009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1. oszlop (3 széles)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"col-6"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2. oszlop (6 széles)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3. oszlop (3 széles)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4. oszlop (3 széles)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"col-3"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5. oszlop (3 széles)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2408" name="Szövegdoboz 7">
            <a:extLst>
              <a:ext uri="{FF2B5EF4-FFF2-40B4-BE49-F238E27FC236}">
                <a16:creationId xmlns:a16="http://schemas.microsoft.com/office/drawing/2014/main" id="{3E565235-19F4-4B51-A6A6-B38BF7C6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538413"/>
            <a:ext cx="130651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1C45DF67-A8F1-482F-B033-939C275A2D1F}"/>
              </a:ext>
            </a:extLst>
          </p:cNvPr>
          <p:cNvSpPr/>
          <p:nvPr/>
        </p:nvSpPr>
        <p:spPr>
          <a:xfrm>
            <a:off x="7243763" y="3406775"/>
            <a:ext cx="3386137" cy="1160463"/>
          </a:xfrm>
          <a:prstGeom prst="wedgeRectCallout">
            <a:avLst>
              <a:gd name="adj1" fmla="val -41788"/>
              <a:gd name="adj2" fmla="val -9485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12 oszlopot meghaladó oszlopok új sorba törnek.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DF2E7BA2-8DCF-4D5A-96E3-09E618851786}"/>
              </a:ext>
            </a:extLst>
          </p:cNvPr>
          <p:cNvSpPr txBox="1"/>
          <p:nvPr/>
        </p:nvSpPr>
        <p:spPr>
          <a:xfrm>
            <a:off x="7242175" y="4700588"/>
            <a:ext cx="437515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BBCF0"/>
            </a:solidFill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latin typeface="+mn-lt"/>
                <a:hlinkClick r:id="rId4"/>
              </a:rPr>
              <a:t>A példa megtekintése böngészőprogramban</a:t>
            </a:r>
            <a:endParaRPr lang="hu-HU">
              <a:latin typeface="+mn-l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8056D1-4ECE-4055-84A9-DE354CC8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/>
              <a:t>A rács eszközfüggő beállítása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B1C3ABF-6E00-4CE5-B1F3-BC5B649E4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</p:spPr>
        <p:txBody>
          <a:bodyPr rtlCol="0"/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keretrendszerrel</a:t>
            </a:r>
          </a:p>
        </p:txBody>
      </p:sp>
      <p:sp>
        <p:nvSpPr>
          <p:cNvPr id="104452" name="Dia számának helye 3">
            <a:extLst>
              <a:ext uri="{FF2B5EF4-FFF2-40B4-BE49-F238E27FC236}">
                <a16:creationId xmlns:a16="http://schemas.microsoft.com/office/drawing/2014/main" id="{875AA6C9-EA29-4877-875C-B981A35012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85DDF066-397C-49D9-A035-41767624DEA0}" type="slidenum">
              <a:rPr lang="hu-HU" altLang="hu-HU" smtClean="0"/>
              <a:pPr/>
              <a:t>52</a:t>
            </a:fld>
            <a:endParaRPr lang="hu-HU" altLang="hu-H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D96500-658A-4A37-90CF-E95291AB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Eszközök csoportosítása</a:t>
            </a:r>
          </a:p>
        </p:txBody>
      </p:sp>
      <p:sp>
        <p:nvSpPr>
          <p:cNvPr id="106499" name="Tartalom helye 2">
            <a:extLst>
              <a:ext uri="{FF2B5EF4-FFF2-40B4-BE49-F238E27FC236}">
                <a16:creationId xmlns:a16="http://schemas.microsoft.com/office/drawing/2014/main" id="{294249A3-B1C2-4FF1-B0D7-3028408327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honlapokat különböző kijelzőmérettel rendelkező eszközökön böngészik a felhasználók.</a:t>
            </a:r>
          </a:p>
          <a:p>
            <a:pPr eaLnBrk="1" hangingPunct="1"/>
            <a:r>
              <a:rPr lang="hu-HU" altLang="hu-HU"/>
              <a:t>Egyes eszközöket álló és fekvő helyzetben is használnak, a váltásnál a viewport (nézetablak) mérete is változik.</a:t>
            </a:r>
          </a:p>
        </p:txBody>
      </p:sp>
      <p:sp>
        <p:nvSpPr>
          <p:cNvPr id="106500" name="Dia számának helye 3">
            <a:extLst>
              <a:ext uri="{FF2B5EF4-FFF2-40B4-BE49-F238E27FC236}">
                <a16:creationId xmlns:a16="http://schemas.microsoft.com/office/drawing/2014/main" id="{1D7A593B-0D23-4DBE-A8F0-F8F82212A5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6E235F-6056-45EE-BD1A-554C2BD092A6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06501" name="Picture 2" descr="Fogékony, Háló, Web Design, Honlapok, Mobil">
            <a:extLst>
              <a:ext uri="{FF2B5EF4-FFF2-40B4-BE49-F238E27FC236}">
                <a16:creationId xmlns:a16="http://schemas.microsoft.com/office/drawing/2014/main" id="{8F5F9ECA-4D51-4260-9428-C6AF67FF0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2FCFE"/>
              </a:clrFrom>
              <a:clrTo>
                <a:srgbClr val="F2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9" b="31981"/>
          <a:stretch>
            <a:fillRect/>
          </a:stretch>
        </p:blipFill>
        <p:spPr bwMode="auto">
          <a:xfrm>
            <a:off x="1250950" y="3429000"/>
            <a:ext cx="9144000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2" descr="Karóra, Idő, Óra, Technológia, Smartwatch, Eszköz">
            <a:extLst>
              <a:ext uri="{FF2B5EF4-FFF2-40B4-BE49-F238E27FC236}">
                <a16:creationId xmlns:a16="http://schemas.microsoft.com/office/drawing/2014/main" id="{CA8AF4B0-2EE8-4941-8C34-CC5716F3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5824538"/>
            <a:ext cx="41592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073E669-3492-42AA-BE74-D8EE4D5B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Töréspontok használata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3374324-1BDB-4B76-B884-C6B9760BE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3" y="1104900"/>
            <a:ext cx="10668000" cy="4606925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5-ös verziója az alábbi eszközcsoportokat különbözteti meg: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err="1">
                <a:solidFill>
                  <a:srgbClr val="0451A5"/>
                </a:solidFill>
              </a:rPr>
              <a:t>sm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sm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all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(kicsi)  				pl. okostelefonok	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576-767px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>
                <a:solidFill>
                  <a:srgbClr val="0451A5"/>
                </a:solidFill>
              </a:rPr>
              <a:t>md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m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d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ium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(közepes) 	        		pl. tabletek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768-991px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>
                <a:solidFill>
                  <a:srgbClr val="0451A5"/>
                </a:solidFill>
              </a:rPr>
              <a:t>lg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l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g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(nagy) 		   		pl. notebookok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992-1199px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>
                <a:solidFill>
                  <a:srgbClr val="0451A5"/>
                </a:solidFill>
              </a:rPr>
              <a:t>xl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 sz="2000" b="1">
                <a:solidFill>
                  <a:srgbClr val="0451A5"/>
                </a:solidFill>
              </a:rPr>
              <a:t>	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hu-HU" sz="1800" b="1">
                <a:solidFill>
                  <a:srgbClr val="0451A5"/>
                </a:solidFill>
                <a:latin typeface="Consolas" panose="020B0609020204030204" pitchFamily="49" charset="0"/>
              </a:rPr>
              <a:t>x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tra </a:t>
            </a:r>
            <a:r>
              <a:rPr lang="hu-HU" sz="1800" b="1" err="1">
                <a:solidFill>
                  <a:srgbClr val="0451A5"/>
                </a:solidFill>
                <a:latin typeface="Consolas" panose="020B0609020204030204" pitchFamily="49" charset="0"/>
              </a:rPr>
              <a:t>l</a:t>
            </a:r>
            <a:r>
              <a:rPr lang="hu-HU" sz="18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arge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(nagyon nagy) 		pl. nagy monitorok     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&gt;= 1200px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err="1">
                <a:solidFill>
                  <a:srgbClr val="0451A5"/>
                </a:solidFill>
              </a:rPr>
              <a:t>xxl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 sz="2000" b="1">
                <a:solidFill>
                  <a:srgbClr val="0451A5"/>
                </a:solidFill>
              </a:rPr>
              <a:t>	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hu-HU" sz="2000" b="1">
                <a:solidFill>
                  <a:srgbClr val="0451A5"/>
                </a:solidFill>
                <a:latin typeface="Consolas" panose="020B0609020204030204" pitchFamily="49" charset="0"/>
              </a:rPr>
              <a:t>x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tra </a:t>
            </a:r>
            <a:r>
              <a:rPr lang="hu-HU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hu-HU" sz="2000" b="1" err="1">
                <a:solidFill>
                  <a:srgbClr val="0451A5"/>
                </a:solidFill>
                <a:latin typeface="Consolas" panose="020B0609020204030204" pitchFamily="49" charset="0"/>
              </a:rPr>
              <a:t>x</a:t>
            </a:r>
            <a:r>
              <a:rPr lang="hu-HU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tra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2000" b="1" err="1">
                <a:solidFill>
                  <a:srgbClr val="0451A5"/>
                </a:solidFill>
                <a:latin typeface="Consolas" panose="020B0609020204030204" pitchFamily="49" charset="0"/>
              </a:rPr>
              <a:t>l</a:t>
            </a:r>
            <a:r>
              <a:rPr lang="hu-HU" sz="200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arge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(extra </a:t>
            </a:r>
            <a:r>
              <a:rPr lang="hu-HU" sz="2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extra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nagy) 	pl. nagyon nagy monitorok     </a:t>
            </a:r>
            <a:r>
              <a:rPr lang="hu-HU" sz="20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&gt;= 1400px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hu-HU" sz="20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8548" name="Dia számának helye 3">
            <a:extLst>
              <a:ext uri="{FF2B5EF4-FFF2-40B4-BE49-F238E27FC236}">
                <a16:creationId xmlns:a16="http://schemas.microsoft.com/office/drawing/2014/main" id="{F4056032-37F0-4770-9411-2C371CD541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E8EF9A-31A3-4B64-9924-80C7C8A2AF6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57BC59AF-1CC9-464F-9D21-6CF47B6D334E}"/>
              </a:ext>
            </a:extLst>
          </p:cNvPr>
          <p:cNvSpPr/>
          <p:nvPr/>
        </p:nvSpPr>
        <p:spPr>
          <a:xfrm>
            <a:off x="614363" y="4030663"/>
            <a:ext cx="7089775" cy="509587"/>
          </a:xfrm>
          <a:prstGeom prst="wedgeRectCallout">
            <a:avLst>
              <a:gd name="adj1" fmla="val -46717"/>
              <a:gd name="adj2" fmla="val -9716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Később ezen rövid azonosítókkal lehet hivatkozni az eszközökre.</a:t>
            </a: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E6F7F7B7-793A-419D-942C-DD5CC8326513}"/>
              </a:ext>
            </a:extLst>
          </p:cNvPr>
          <p:cNvSpPr/>
          <p:nvPr/>
        </p:nvSpPr>
        <p:spPr>
          <a:xfrm>
            <a:off x="9623425" y="747713"/>
            <a:ext cx="2520950" cy="714375"/>
          </a:xfrm>
          <a:prstGeom prst="wedgeRectCallout">
            <a:avLst>
              <a:gd name="adj1" fmla="val -78923"/>
              <a:gd name="adj2" fmla="val 5059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err="1"/>
              <a:t>Viewport</a:t>
            </a:r>
            <a:r>
              <a:rPr lang="hu-HU" sz="2000"/>
              <a:t> (nézetablak) szélessége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51DBBA5-4001-450D-B4D2-4593EC62576F}"/>
              </a:ext>
            </a:extLst>
          </p:cNvPr>
          <p:cNvSpPr txBox="1"/>
          <p:nvPr/>
        </p:nvSpPr>
        <p:spPr>
          <a:xfrm>
            <a:off x="431800" y="4889500"/>
            <a:ext cx="11137900" cy="1322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>
                <a:latin typeface="+mn-lt"/>
              </a:rPr>
              <a:t>A </a:t>
            </a:r>
            <a:r>
              <a:rPr lang="hu-HU" sz="2000" b="1">
                <a:latin typeface="+mn-lt"/>
              </a:rPr>
              <a:t>6. eszközcsoportba </a:t>
            </a:r>
            <a:r>
              <a:rPr lang="hu-HU" sz="2000">
                <a:latin typeface="+mn-lt"/>
              </a:rPr>
              <a:t>a nagyon kis kijelzővel rendelkező eszközök tartoznak, ahol a nézetablak szélessége  kisebb, mint 576px.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>
                <a:latin typeface="+mn-lt"/>
              </a:rPr>
              <a:t>Ehhez az eszközcsoporthoz már nincs külön azonosító rendelve a </a:t>
            </a:r>
            <a:r>
              <a:rPr lang="hu-HU" sz="2000" err="1">
                <a:latin typeface="+mn-lt"/>
              </a:rPr>
              <a:t>Bootstrap</a:t>
            </a:r>
            <a:r>
              <a:rPr lang="hu-HU" sz="2000">
                <a:latin typeface="+mn-lt"/>
              </a:rPr>
              <a:t> 4.5-ös verziójától kezdődően. Korábban ezekhez az </a:t>
            </a:r>
            <a:r>
              <a:rPr lang="hu-HU" sz="2000" b="1" err="1">
                <a:solidFill>
                  <a:srgbClr val="0451A5"/>
                </a:solidFill>
              </a:rPr>
              <a:t>xs</a:t>
            </a:r>
            <a:r>
              <a:rPr lang="hu-HU" sz="2000">
                <a:latin typeface="+mn-lt"/>
              </a:rPr>
              <a:t> (extra </a:t>
            </a:r>
            <a:r>
              <a:rPr lang="hu-HU" sz="2000" err="1">
                <a:latin typeface="+mn-lt"/>
              </a:rPr>
              <a:t>small</a:t>
            </a:r>
            <a:r>
              <a:rPr lang="hu-HU" sz="2000">
                <a:latin typeface="+mn-lt"/>
              </a:rPr>
              <a:t>) azonosító társult.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DEA9B6-C1CB-49D6-8D2D-64C6EDBA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Töréspontok használata</a:t>
            </a:r>
          </a:p>
        </p:txBody>
      </p:sp>
      <p:sp>
        <p:nvSpPr>
          <p:cNvPr id="110595" name="Dia számának helye 3">
            <a:extLst>
              <a:ext uri="{FF2B5EF4-FFF2-40B4-BE49-F238E27FC236}">
                <a16:creationId xmlns:a16="http://schemas.microsoft.com/office/drawing/2014/main" id="{43744488-12FF-48D1-8708-A82965309B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9D76C3-C5DD-48AF-BA97-8C4CC1C469F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10596" name="Szövegdoboz 7">
            <a:extLst>
              <a:ext uri="{FF2B5EF4-FFF2-40B4-BE49-F238E27FC236}">
                <a16:creationId xmlns:a16="http://schemas.microsoft.com/office/drawing/2014/main" id="{BDD1B639-E697-48D5-9E3B-A315F042A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1546225"/>
            <a:ext cx="791368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eszköz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szélesség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eszköz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szélesség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eszköz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szélesség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eszköz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>
                <a:solidFill>
                  <a:srgbClr val="7030A0"/>
                </a:solidFill>
                <a:latin typeface="Consolas" panose="020B0609020204030204" pitchFamily="49" charset="0"/>
              </a:rPr>
              <a:t>szélesség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70925AAE-184B-4B86-B072-ED161CCB17D9}"/>
              </a:ext>
            </a:extLst>
          </p:cNvPr>
          <p:cNvSpPr/>
          <p:nvPr/>
        </p:nvSpPr>
        <p:spPr>
          <a:xfrm>
            <a:off x="379413" y="3836988"/>
            <a:ext cx="6357937" cy="568325"/>
          </a:xfrm>
          <a:prstGeom prst="wedgeRectCallout">
            <a:avLst>
              <a:gd name="adj1" fmla="val -5402"/>
              <a:gd name="adj2" fmla="val -11283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Az </a:t>
            </a:r>
            <a:r>
              <a:rPr lang="hu-HU" sz="2000" i="1"/>
              <a:t>eszköz</a:t>
            </a:r>
            <a:r>
              <a:rPr lang="hu-HU" sz="2000"/>
              <a:t> helyére ezek írhatóak:  </a:t>
            </a:r>
            <a:r>
              <a:rPr lang="hu-HU" sz="2000" err="1">
                <a:latin typeface="Consolas" panose="020B0609020204030204" pitchFamily="49" charset="0"/>
              </a:rPr>
              <a:t>sm</a:t>
            </a:r>
            <a:r>
              <a:rPr lang="hu-HU" sz="2000">
                <a:latin typeface="Consolas" panose="020B0609020204030204" pitchFamily="49" charset="0"/>
              </a:rPr>
              <a:t>, md, lg, xl, </a:t>
            </a:r>
            <a:r>
              <a:rPr lang="hu-HU" sz="2000" err="1">
                <a:latin typeface="Consolas" panose="020B0609020204030204" pitchFamily="49" charset="0"/>
              </a:rPr>
              <a:t>xxl</a:t>
            </a:r>
            <a:endParaRPr lang="hu-HU" sz="2000"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/>
              <a:t>Ha nem írunk semmit, az az extra kicsi eszközökre érvényes.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4C0F889E-247C-47BD-82D7-39955D73C02C}"/>
              </a:ext>
            </a:extLst>
          </p:cNvPr>
          <p:cNvSpPr/>
          <p:nvPr/>
        </p:nvSpPr>
        <p:spPr>
          <a:xfrm>
            <a:off x="6915150" y="1797050"/>
            <a:ext cx="3390900" cy="874713"/>
          </a:xfrm>
          <a:prstGeom prst="wedgeRectCallout">
            <a:avLst>
              <a:gd name="adj1" fmla="val -91806"/>
              <a:gd name="adj2" fmla="val 660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</a:t>
            </a:r>
            <a:r>
              <a:rPr lang="hu-HU" sz="2000" i="1"/>
              <a:t>szélesség</a:t>
            </a:r>
            <a:r>
              <a:rPr lang="hu-HU" sz="2000"/>
              <a:t> helyére az aktuális oszlopszélesség kerül.</a:t>
            </a:r>
          </a:p>
        </p:txBody>
      </p:sp>
      <p:sp>
        <p:nvSpPr>
          <p:cNvPr id="110599" name="Szövegdoboz 11">
            <a:extLst>
              <a:ext uri="{FF2B5EF4-FFF2-40B4-BE49-F238E27FC236}">
                <a16:creationId xmlns:a16="http://schemas.microsoft.com/office/drawing/2014/main" id="{C33D1459-71AB-454A-AF75-044C67301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3" y="4795838"/>
            <a:ext cx="96266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"col-sm-12"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me.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"col-sm-4"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"col-sm-4"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"col-sm-4"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0600" name="Szövegdoboz 12">
            <a:extLst>
              <a:ext uri="{FF2B5EF4-FFF2-40B4-BE49-F238E27FC236}">
                <a16:creationId xmlns:a16="http://schemas.microsoft.com/office/drawing/2014/main" id="{39E41678-16C7-4E16-83EA-DFB2C4DC1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1201738"/>
            <a:ext cx="283686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110601" name="Szövegdoboz 13">
            <a:extLst>
              <a:ext uri="{FF2B5EF4-FFF2-40B4-BE49-F238E27FC236}">
                <a16:creationId xmlns:a16="http://schemas.microsoft.com/office/drawing/2014/main" id="{87D9C181-71FC-487F-983F-200B4FAF1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4446588"/>
            <a:ext cx="1306512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110602" name="Kép 17">
            <a:extLst>
              <a:ext uri="{FF2B5EF4-FFF2-40B4-BE49-F238E27FC236}">
                <a16:creationId xmlns:a16="http://schemas.microsoft.com/office/drawing/2014/main" id="{E0D748BE-06A3-4434-BB5E-CD11937DC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5554663"/>
            <a:ext cx="4162425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Beszédbuborék: négyszög 18">
            <a:extLst>
              <a:ext uri="{FF2B5EF4-FFF2-40B4-BE49-F238E27FC236}">
                <a16:creationId xmlns:a16="http://schemas.microsoft.com/office/drawing/2014/main" id="{E60F5AB6-DC25-4832-B95E-38A202EC5AA0}"/>
              </a:ext>
            </a:extLst>
          </p:cNvPr>
          <p:cNvSpPr/>
          <p:nvPr/>
        </p:nvSpPr>
        <p:spPr>
          <a:xfrm>
            <a:off x="7604125" y="3021013"/>
            <a:ext cx="3389313" cy="1666875"/>
          </a:xfrm>
          <a:prstGeom prst="wedgeRectCallout">
            <a:avLst>
              <a:gd name="adj1" fmla="val 4727"/>
              <a:gd name="adj2" fmla="val 981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Kicsi (</a:t>
            </a:r>
            <a:r>
              <a:rPr lang="hu-HU" sz="2000" err="1"/>
              <a:t>sm</a:t>
            </a:r>
            <a:r>
              <a:rPr lang="hu-HU" sz="2000"/>
              <a:t>) kijelzőjű eszközökön az első sor teljes szélességű, a második sor 3 egyenlő szélességű oszlopra van felosztva.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A9AF11-5ADB-4BCD-B3A7-90C2E506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Töréspontok használata</a:t>
            </a:r>
          </a:p>
        </p:txBody>
      </p:sp>
      <p:sp>
        <p:nvSpPr>
          <p:cNvPr id="112643" name="Tartalom helye 2">
            <a:extLst>
              <a:ext uri="{FF2B5EF4-FFF2-40B4-BE49-F238E27FC236}">
                <a16:creationId xmlns:a16="http://schemas.microsoft.com/office/drawing/2014/main" id="{ACBB166E-A38A-4546-B78C-5E8B54BF35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2200"/>
              <a:t>A Bootstrap követi a mobile-first (elsőként mobilra) tervezési elvet.</a:t>
            </a:r>
          </a:p>
          <a:p>
            <a:pPr eaLnBrk="1" hangingPunct="1"/>
            <a:r>
              <a:rPr lang="hu-HU" altLang="hu-HU" sz="2200"/>
              <a:t>Ha általánosan van megadva beállítás (pl. </a:t>
            </a:r>
            <a:r>
              <a:rPr lang="hu-HU" altLang="hu-HU" sz="2200">
                <a:solidFill>
                  <a:srgbClr val="0451A5"/>
                </a:solidFill>
                <a:latin typeface="Consolas" panose="020B0609020204030204" pitchFamily="49" charset="0"/>
              </a:rPr>
              <a:t>col-6</a:t>
            </a:r>
            <a:r>
              <a:rPr lang="hu-HU" altLang="hu-HU" sz="2200"/>
              <a:t>), az az extra kicsi  eszközökre vonatkozik, de a nagyobb felbontású eszközökre is öröklődik a beállítás, ha nincs más beállítás az adott eszközcsoportra (pl. </a:t>
            </a:r>
            <a:r>
              <a:rPr lang="hu-HU" altLang="hu-HU" sz="2200">
                <a:solidFill>
                  <a:srgbClr val="0451A5"/>
                </a:solidFill>
                <a:latin typeface="Consolas" panose="020B0609020204030204" pitchFamily="49" charset="0"/>
              </a:rPr>
              <a:t>col-lg-4</a:t>
            </a:r>
            <a:r>
              <a:rPr lang="hu-HU" altLang="hu-HU" sz="2200"/>
              <a:t>) . </a:t>
            </a:r>
          </a:p>
          <a:p>
            <a:pPr eaLnBrk="1" hangingPunct="1"/>
            <a:r>
              <a:rPr lang="hu-HU" altLang="hu-HU" sz="2200"/>
              <a:t>Ezt a viselkedést a </a:t>
            </a:r>
            <a:r>
              <a:rPr lang="hu-HU" altLang="hu-HU" sz="2200">
                <a:solidFill>
                  <a:srgbClr val="0451A5"/>
                </a:solidFill>
                <a:latin typeface="Consolas" panose="020B0609020204030204" pitchFamily="49" charset="0"/>
              </a:rPr>
              <a:t>col</a:t>
            </a:r>
            <a:r>
              <a:rPr lang="hu-HU" altLang="hu-HU" sz="2200"/>
              <a:t> osztály használatánál már tapasztalhattuk.</a:t>
            </a:r>
          </a:p>
        </p:txBody>
      </p:sp>
      <p:sp>
        <p:nvSpPr>
          <p:cNvPr id="112644" name="Szövegdoboz 7">
            <a:extLst>
              <a:ext uri="{FF2B5EF4-FFF2-40B4-BE49-F238E27FC236}">
                <a16:creationId xmlns:a16="http://schemas.microsoft.com/office/drawing/2014/main" id="{FD9036DE-10A5-4FBA-81DB-3ABAA530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3929063"/>
            <a:ext cx="77009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"container"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	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	  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     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	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2645" name="Szövegdoboz 8">
            <a:extLst>
              <a:ext uri="{FF2B5EF4-FFF2-40B4-BE49-F238E27FC236}">
                <a16:creationId xmlns:a16="http://schemas.microsoft.com/office/drawing/2014/main" id="{55160F88-251D-408C-8AEA-C6779A764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8" y="3548063"/>
            <a:ext cx="1306512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112646" name="Kép 9">
            <a:extLst>
              <a:ext uri="{FF2B5EF4-FFF2-40B4-BE49-F238E27FC236}">
                <a16:creationId xmlns:a16="http://schemas.microsoft.com/office/drawing/2014/main" id="{7A7F4986-DF1A-48E9-BDB2-E8036318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429000"/>
            <a:ext cx="70580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58F23CB5-B292-46D0-8C05-65C5C0EF5046}"/>
              </a:ext>
            </a:extLst>
          </p:cNvPr>
          <p:cNvSpPr/>
          <p:nvPr/>
        </p:nvSpPr>
        <p:spPr>
          <a:xfrm>
            <a:off x="8570913" y="4587875"/>
            <a:ext cx="2819400" cy="1158875"/>
          </a:xfrm>
          <a:prstGeom prst="wedgeRectCallout">
            <a:avLst>
              <a:gd name="adj1" fmla="val -23245"/>
              <a:gd name="adj2" fmla="val -9010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sor 4 oszlopból áll minden eszközön.</a:t>
            </a:r>
          </a:p>
        </p:txBody>
      </p:sp>
      <p:sp>
        <p:nvSpPr>
          <p:cNvPr id="3" name="Dia számának helye 3">
            <a:extLst>
              <a:ext uri="{FF2B5EF4-FFF2-40B4-BE49-F238E27FC236}">
                <a16:creationId xmlns:a16="http://schemas.microsoft.com/office/drawing/2014/main" id="{7DFA88FC-AF7D-C0CD-81E6-D732AC6EE1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9D76C3-C5DD-48AF-BA97-8C4CC1C469F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431863-F794-4BEC-8EFA-A08D8D72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Töréspontok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F2A16C-D162-4E97-AF9A-372A5E58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414463"/>
            <a:ext cx="5537200" cy="2141537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honlap elrendezését tervezzük meg a legkisebb felbontásra, majd a nagyobb felbontású eszközökre vonatkozóan módosítsuk az elrendezést.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E5DC26DA-33C8-4885-A578-A0DD0BBEE03D}"/>
              </a:ext>
            </a:extLst>
          </p:cNvPr>
          <p:cNvGraphicFramePr>
            <a:graphicFrameLocks noGrp="1"/>
          </p:cNvGraphicFramePr>
          <p:nvPr/>
        </p:nvGraphicFramePr>
        <p:xfrm>
          <a:off x="815975" y="5668963"/>
          <a:ext cx="1797050" cy="1033461"/>
        </p:xfrm>
        <a:graphic>
          <a:graphicData uri="http://schemas.openxmlformats.org/drawingml/2006/table">
            <a:tbl>
              <a:tblPr firstRow="1" firstCol="1" bandRow="1"/>
              <a:tblGrid>
                <a:gridCol w="179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4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2C24D2C2-564C-4674-A412-7BEE15E7D0ED}"/>
              </a:ext>
            </a:extLst>
          </p:cNvPr>
          <p:cNvGraphicFramePr>
            <a:graphicFrameLocks noGrp="1"/>
          </p:cNvGraphicFramePr>
          <p:nvPr/>
        </p:nvGraphicFramePr>
        <p:xfrm>
          <a:off x="5526088" y="5692775"/>
          <a:ext cx="3057525" cy="1033464"/>
        </p:xfrm>
        <a:graphic>
          <a:graphicData uri="http://schemas.openxmlformats.org/drawingml/2006/table">
            <a:tbl>
              <a:tblPr firstRow="1" firstCol="1" bandRow="1"/>
              <a:tblGrid>
                <a:gridCol w="152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73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u-HU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713" name="Szövegdoboz 8">
            <a:extLst>
              <a:ext uri="{FF2B5EF4-FFF2-40B4-BE49-F238E27FC236}">
                <a16:creationId xmlns:a16="http://schemas.microsoft.com/office/drawing/2014/main" id="{55B372EF-3DE6-4D27-A3D6-4152EF7C6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3694113"/>
            <a:ext cx="130651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1E6BC5FD-63D1-4902-ADE5-A316BE5A9136}"/>
              </a:ext>
            </a:extLst>
          </p:cNvPr>
          <p:cNvSpPr/>
          <p:nvPr/>
        </p:nvSpPr>
        <p:spPr>
          <a:xfrm>
            <a:off x="3005138" y="5668963"/>
            <a:ext cx="2366962" cy="1033462"/>
          </a:xfrm>
          <a:prstGeom prst="wedgeRectCallout">
            <a:avLst>
              <a:gd name="adj1" fmla="val -66951"/>
              <a:gd name="adj2" fmla="val -664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Megjelenés extra kicsi, kicsi és közepes eszközön.</a:t>
            </a:r>
          </a:p>
        </p:txBody>
      </p:sp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96E81AF6-0C5C-450C-BFE0-F31F6CE8E26F}"/>
              </a:ext>
            </a:extLst>
          </p:cNvPr>
          <p:cNvSpPr/>
          <p:nvPr/>
        </p:nvSpPr>
        <p:spPr>
          <a:xfrm>
            <a:off x="8969375" y="5253038"/>
            <a:ext cx="2141538" cy="1035050"/>
          </a:xfrm>
          <a:prstGeom prst="wedgeRectCallout">
            <a:avLst>
              <a:gd name="adj1" fmla="val -63350"/>
              <a:gd name="adj2" fmla="val -664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Megjelenés nagy (</a:t>
            </a:r>
            <a:r>
              <a:rPr lang="hu-HU" sz="2000">
                <a:latin typeface="Consolas" panose="020B0609020204030204" pitchFamily="49" charset="0"/>
              </a:rPr>
              <a:t>lg</a:t>
            </a:r>
            <a:r>
              <a:rPr lang="hu-HU" sz="2000"/>
              <a:t>) eszközön és felette.</a:t>
            </a:r>
          </a:p>
        </p:txBody>
      </p:sp>
      <p:sp>
        <p:nvSpPr>
          <p:cNvPr id="114716" name="Szövegdoboz 12">
            <a:extLst>
              <a:ext uri="{FF2B5EF4-FFF2-40B4-BE49-F238E27FC236}">
                <a16:creationId xmlns:a16="http://schemas.microsoft.com/office/drawing/2014/main" id="{CAAC85B7-4291-4C0D-A8C7-32D3DC6E9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4076700"/>
            <a:ext cx="78914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"row"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"col-12"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14717" name="pelda1">
            <a:hlinkClick r:id="" action="ppaction://media"/>
            <a:extLst>
              <a:ext uri="{FF2B5EF4-FFF2-40B4-BE49-F238E27FC236}">
                <a16:creationId xmlns:a16="http://schemas.microsoft.com/office/drawing/2014/main" id="{9C7F3637-921A-49FE-9080-B433ED98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447800"/>
            <a:ext cx="5049838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Beszédbuborék: négyszög 14">
            <a:extLst>
              <a:ext uri="{FF2B5EF4-FFF2-40B4-BE49-F238E27FC236}">
                <a16:creationId xmlns:a16="http://schemas.microsoft.com/office/drawing/2014/main" id="{16E8798E-17D9-4611-8648-C1483D61A629}"/>
              </a:ext>
            </a:extLst>
          </p:cNvPr>
          <p:cNvSpPr/>
          <p:nvPr/>
        </p:nvSpPr>
        <p:spPr>
          <a:xfrm>
            <a:off x="2416175" y="3314700"/>
            <a:ext cx="3109913" cy="760413"/>
          </a:xfrm>
          <a:prstGeom prst="wedgeRectCallout">
            <a:avLst>
              <a:gd name="adj1" fmla="val -10585"/>
              <a:gd name="adj2" fmla="val 92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Több eszközre is meg vannak adva az osztályok.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C5435EA-1BD5-4F91-A45A-F73C8B45B63D}"/>
              </a:ext>
            </a:extLst>
          </p:cNvPr>
          <p:cNvSpPr txBox="1"/>
          <p:nvPr/>
        </p:nvSpPr>
        <p:spPr>
          <a:xfrm>
            <a:off x="6588125" y="1044575"/>
            <a:ext cx="4375150" cy="3698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BBCF0"/>
            </a:solidFill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latin typeface="+mn-lt"/>
                <a:hlinkClick r:id="rId4"/>
              </a:rPr>
              <a:t>A példa megtekintése böngészőprogramban</a:t>
            </a:r>
            <a:endParaRPr lang="hu-HU">
              <a:latin typeface="+mn-lt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1675B56-DE7F-DDDC-5651-2CAE7D45E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7013" y="6453188"/>
            <a:ext cx="487362" cy="365125"/>
          </a:xfrm>
          <a:prstGeom prst="ellipse">
            <a:avLst/>
          </a:prstGeo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" tIns="45720" rIns="18288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57200" rtl="0" eaLnBrk="1" fontAlgn="auto" hangingPunct="1">
              <a:spcBef>
                <a:spcPts val="0"/>
              </a:spcBef>
              <a:spcAft>
                <a:spcPts val="0"/>
              </a:spcAft>
              <a:defRPr sz="1100" kern="1200" spc="0" baseline="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ill Sans MT" panose="020B0502020104020203" pitchFamily="34" charset="-18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9D76C3-C5DD-48AF-BA97-8C4CC1C469F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37D19C-274F-4B24-AFFB-3DA54FE9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Töréspontok használata</a:t>
            </a:r>
          </a:p>
        </p:txBody>
      </p:sp>
      <p:sp>
        <p:nvSpPr>
          <p:cNvPr id="116739" name="Tartalom helye 2">
            <a:extLst>
              <a:ext uri="{FF2B5EF4-FFF2-40B4-BE49-F238E27FC236}">
                <a16:creationId xmlns:a16="http://schemas.microsoft.com/office/drawing/2014/main" id="{22B23D5E-AC06-46AF-863B-86F61C738D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Akár mind a hat eszköztípusra beállítható külön elrendezés. </a:t>
            </a:r>
          </a:p>
        </p:txBody>
      </p:sp>
      <p:sp>
        <p:nvSpPr>
          <p:cNvPr id="116740" name="Dia számának helye 3">
            <a:extLst>
              <a:ext uri="{FF2B5EF4-FFF2-40B4-BE49-F238E27FC236}">
                <a16:creationId xmlns:a16="http://schemas.microsoft.com/office/drawing/2014/main" id="{9B24372D-6657-4836-A47D-83D98BF5AC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0D4B67-6318-4EC5-9237-5B47D6E3E53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16741" name="Szövegdoboz 5">
            <a:extLst>
              <a:ext uri="{FF2B5EF4-FFF2-40B4-BE49-F238E27FC236}">
                <a16:creationId xmlns:a16="http://schemas.microsoft.com/office/drawing/2014/main" id="{021333CC-B12A-47E0-BE6C-7133D584D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" y="1743075"/>
            <a:ext cx="111379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   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col-sm-6 col-md-4 col-lg-3 col-xl-2 col-xxl-1"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6BF472DA-7302-4460-AFB0-53E8B7649417}"/>
              </a:ext>
            </a:extLst>
          </p:cNvPr>
          <p:cNvSpPr/>
          <p:nvPr/>
        </p:nvSpPr>
        <p:spPr>
          <a:xfrm>
            <a:off x="1509713" y="5291138"/>
            <a:ext cx="1538287" cy="796925"/>
          </a:xfrm>
          <a:prstGeom prst="wedgeRectCallout">
            <a:avLst>
              <a:gd name="adj1" fmla="val 14918"/>
              <a:gd name="adj2" fmla="val -856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extra kicsi</a:t>
            </a:r>
            <a:br>
              <a:rPr lang="hu-HU" sz="1600">
                <a:latin typeface="Consolas" panose="020B0609020204030204" pitchFamily="49" charset="0"/>
              </a:rPr>
            </a:br>
            <a:r>
              <a:rPr lang="hu-HU" sz="1600">
                <a:latin typeface="Consolas" panose="020B0609020204030204" pitchFamily="49" charset="0"/>
              </a:rPr>
              <a:t>1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(12/12)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6E2F1FC9-237F-4DDE-8B27-B4B89E8D4FA7}"/>
              </a:ext>
            </a:extLst>
          </p:cNvPr>
          <p:cNvSpPr/>
          <p:nvPr/>
        </p:nvSpPr>
        <p:spPr>
          <a:xfrm>
            <a:off x="3157538" y="5299075"/>
            <a:ext cx="1081087" cy="796925"/>
          </a:xfrm>
          <a:prstGeom prst="wedgeRectCallout">
            <a:avLst>
              <a:gd name="adj1" fmla="val 12034"/>
              <a:gd name="adj2" fmla="val -9089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kicsi </a:t>
            </a:r>
            <a:br>
              <a:rPr lang="hu-HU" sz="1600">
                <a:latin typeface="Consolas" panose="020B0609020204030204" pitchFamily="49" charset="0"/>
              </a:rPr>
            </a:br>
            <a:r>
              <a:rPr lang="hu-HU" sz="1600">
                <a:latin typeface="Consolas" panose="020B0609020204030204" pitchFamily="49" charset="0"/>
              </a:rPr>
              <a:t>2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(12/6)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1E1AF6F2-8F9D-4313-ADA9-192DFFB6E4AC}"/>
              </a:ext>
            </a:extLst>
          </p:cNvPr>
          <p:cNvSpPr/>
          <p:nvPr/>
        </p:nvSpPr>
        <p:spPr>
          <a:xfrm>
            <a:off x="4346575" y="5316538"/>
            <a:ext cx="1190625" cy="779462"/>
          </a:xfrm>
          <a:prstGeom prst="wedgeRectCallout">
            <a:avLst>
              <a:gd name="adj1" fmla="val 9760"/>
              <a:gd name="adj2" fmla="val -878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közepes </a:t>
            </a:r>
            <a:br>
              <a:rPr lang="hu-HU" sz="1600">
                <a:latin typeface="Consolas" panose="020B0609020204030204" pitchFamily="49" charset="0"/>
              </a:rPr>
            </a:br>
            <a:r>
              <a:rPr lang="hu-HU" sz="1600">
                <a:latin typeface="Consolas" panose="020B0609020204030204" pitchFamily="49" charset="0"/>
              </a:rPr>
              <a:t>3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(12/4)</a:t>
            </a:r>
          </a:p>
        </p:txBody>
      </p:sp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EB7CB8BE-ACDE-4D2F-94CF-5C26FB87A931}"/>
              </a:ext>
            </a:extLst>
          </p:cNvPr>
          <p:cNvSpPr/>
          <p:nvPr/>
        </p:nvSpPr>
        <p:spPr>
          <a:xfrm>
            <a:off x="5645150" y="5313363"/>
            <a:ext cx="1189038" cy="774700"/>
          </a:xfrm>
          <a:prstGeom prst="wedgeRectCallout">
            <a:avLst>
              <a:gd name="adj1" fmla="val 8013"/>
              <a:gd name="adj2" fmla="val -877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nagy</a:t>
            </a:r>
            <a:br>
              <a:rPr lang="hu-HU" sz="1600">
                <a:latin typeface="Consolas" panose="020B0609020204030204" pitchFamily="49" charset="0"/>
              </a:rPr>
            </a:br>
            <a:r>
              <a:rPr lang="hu-HU" sz="1600">
                <a:latin typeface="Consolas" panose="020B0609020204030204" pitchFamily="49" charset="0"/>
              </a:rPr>
              <a:t>4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(12/3)</a:t>
            </a:r>
          </a:p>
        </p:txBody>
      </p:sp>
      <p:sp>
        <p:nvSpPr>
          <p:cNvPr id="12" name="Beszédbuborék: négyszög 11">
            <a:extLst>
              <a:ext uri="{FF2B5EF4-FFF2-40B4-BE49-F238E27FC236}">
                <a16:creationId xmlns:a16="http://schemas.microsoft.com/office/drawing/2014/main" id="{C7F598A1-3F63-4D12-82B0-6CFC0CE5F686}"/>
              </a:ext>
            </a:extLst>
          </p:cNvPr>
          <p:cNvSpPr/>
          <p:nvPr/>
        </p:nvSpPr>
        <p:spPr>
          <a:xfrm>
            <a:off x="6943725" y="5308600"/>
            <a:ext cx="1444625" cy="787400"/>
          </a:xfrm>
          <a:prstGeom prst="wedgeRectCallout">
            <a:avLst>
              <a:gd name="adj1" fmla="val -39645"/>
              <a:gd name="adj2" fmla="val -9466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extra nagy 6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(12/2)</a:t>
            </a:r>
          </a:p>
        </p:txBody>
      </p:sp>
      <p:sp>
        <p:nvSpPr>
          <p:cNvPr id="13" name="Beszédbuborék: négyszög 12">
            <a:extLst>
              <a:ext uri="{FF2B5EF4-FFF2-40B4-BE49-F238E27FC236}">
                <a16:creationId xmlns:a16="http://schemas.microsoft.com/office/drawing/2014/main" id="{1DED55D9-8B71-4852-B6BF-ABA515939651}"/>
              </a:ext>
            </a:extLst>
          </p:cNvPr>
          <p:cNvSpPr/>
          <p:nvPr/>
        </p:nvSpPr>
        <p:spPr>
          <a:xfrm>
            <a:off x="8497888" y="5318125"/>
            <a:ext cx="1827212" cy="788988"/>
          </a:xfrm>
          <a:prstGeom prst="wedgeRectCallout">
            <a:avLst>
              <a:gd name="adj1" fmla="val -64808"/>
              <a:gd name="adj2" fmla="val -8807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extra </a:t>
            </a:r>
            <a:r>
              <a:rPr lang="hu-HU" sz="1600" err="1">
                <a:latin typeface="Consolas" panose="020B0609020204030204" pitchFamily="49" charset="0"/>
              </a:rPr>
              <a:t>extra</a:t>
            </a:r>
            <a:r>
              <a:rPr lang="hu-HU" sz="1600">
                <a:latin typeface="Consolas" panose="020B0609020204030204" pitchFamily="49" charset="0"/>
              </a:rPr>
              <a:t> nagy 12 oszlop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latin typeface="Consolas" panose="020B0609020204030204" pitchFamily="49" charset="0"/>
              </a:rPr>
              <a:t>(12/1)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612ADFF2-B68A-4B37-8B67-0F49C8F7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18787" name="Tartalom helye 4">
            <a:extLst>
              <a:ext uri="{FF2B5EF4-FFF2-40B4-BE49-F238E27FC236}">
                <a16:creationId xmlns:a16="http://schemas.microsoft.com/office/drawing/2014/main" id="{2696B1DB-2437-4BEF-97B5-CEAD231AB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Nyisd meg a </a:t>
            </a:r>
            <a:r>
              <a:rPr lang="hu-HU" altLang="hu-HU" err="1">
                <a:latin typeface="Courier New" panose="02070309020205020404" pitchFamily="49" charset="0"/>
                <a:cs typeface="Courier New" panose="02070309020205020404" pitchFamily="49" charset="0"/>
              </a:rPr>
              <a:t>peldak</a:t>
            </a:r>
            <a:r>
              <a:rPr lang="hu-HU" altLang="hu-HU"/>
              <a:t> mappában lévő 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grid_tobbeszkoz.html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/>
              <a:t>oldalt és nézd meg, hogy hogyan viselkedik a böngésző átméretezésekor!</a:t>
            </a:r>
          </a:p>
        </p:txBody>
      </p:sp>
      <p:sp>
        <p:nvSpPr>
          <p:cNvPr id="118788" name="Dia számának helye 2">
            <a:extLst>
              <a:ext uri="{FF2B5EF4-FFF2-40B4-BE49-F238E27FC236}">
                <a16:creationId xmlns:a16="http://schemas.microsoft.com/office/drawing/2014/main" id="{C6F36A64-8886-414A-A4AC-AEA4FF8B0E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111B97-FCB9-4F1E-89EA-D448FEEA6F47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18789" name="Picture 2" descr="Probléma, Megoldás, Segítség, Támogatás, Információk">
            <a:extLst>
              <a:ext uri="{FF2B5EF4-FFF2-40B4-BE49-F238E27FC236}">
                <a16:creationId xmlns:a16="http://schemas.microsoft.com/office/drawing/2014/main" id="{B4E5AFF5-8385-4ADE-8E87-E79A50D0A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7" b="20494"/>
          <a:stretch>
            <a:fillRect/>
          </a:stretch>
        </p:blipFill>
        <p:spPr bwMode="auto">
          <a:xfrm>
            <a:off x="2198688" y="2960688"/>
            <a:ext cx="77946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B88FA4-D9B3-4633-8E58-F1C662987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19459" name="Tartalom helye 2">
            <a:extLst>
              <a:ext uri="{FF2B5EF4-FFF2-40B4-BE49-F238E27FC236}">
                <a16:creationId xmlns:a16="http://schemas.microsoft.com/office/drawing/2014/main" id="{479F4AE7-9085-479D-BAD4-A1D0775954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73150"/>
            <a:ext cx="5030788" cy="5281613"/>
          </a:xfrm>
        </p:spPr>
        <p:txBody>
          <a:bodyPr/>
          <a:lstStyle/>
          <a:p>
            <a:pPr eaLnBrk="1" hangingPunct="1"/>
            <a:r>
              <a:rPr lang="hu-HU" altLang="hu-HU"/>
              <a:t>A mobil eszközök böngésző-programjai az oldalakat virtuális ablakokban jelenítik meg.  Ez a viewport (nézetablak).</a:t>
            </a:r>
          </a:p>
          <a:p>
            <a:pPr eaLnBrk="1" hangingPunct="1"/>
            <a:r>
              <a:rPr lang="hu-HU" altLang="hu-HU"/>
              <a:t>A nézetablak szélesebb is lehet, mint a képernyő, ezért ezen területen a felhasználók több irányban barangolhatnak, illetve egyes területekre ráközelíthet-nek.</a:t>
            </a:r>
          </a:p>
          <a:p>
            <a:pPr eaLnBrk="1" hangingPunct="1"/>
            <a:endParaRPr lang="hu-HU" altLang="hu-HU"/>
          </a:p>
        </p:txBody>
      </p:sp>
      <p:sp>
        <p:nvSpPr>
          <p:cNvPr id="19460" name="Dia számának helye 3">
            <a:extLst>
              <a:ext uri="{FF2B5EF4-FFF2-40B4-BE49-F238E27FC236}">
                <a16:creationId xmlns:a16="http://schemas.microsoft.com/office/drawing/2014/main" id="{A8FB236C-5556-43A2-AC67-DD185FA66E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5A1199-21DB-43F8-8F40-F9CAE516F816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9461" name="Kép 6">
            <a:extLst>
              <a:ext uri="{FF2B5EF4-FFF2-40B4-BE49-F238E27FC236}">
                <a16:creationId xmlns:a16="http://schemas.microsoft.com/office/drawing/2014/main" id="{892DAC8B-E0CA-4EDF-B190-328F4458F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377950"/>
            <a:ext cx="5672138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Kép 9">
            <a:extLst>
              <a:ext uri="{FF2B5EF4-FFF2-40B4-BE49-F238E27FC236}">
                <a16:creationId xmlns:a16="http://schemas.microsoft.com/office/drawing/2014/main" id="{47CE0F99-2C79-49C9-924F-6A724A6F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1173163"/>
            <a:ext cx="2098675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5E82E96E-940A-49FC-9B93-471795FF0748}"/>
              </a:ext>
            </a:extLst>
          </p:cNvPr>
          <p:cNvCxnSpPr/>
          <p:nvPr/>
        </p:nvCxnSpPr>
        <p:spPr>
          <a:xfrm>
            <a:off x="5984875" y="5354638"/>
            <a:ext cx="567213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Szövegdoboz 12">
            <a:extLst>
              <a:ext uri="{FF2B5EF4-FFF2-40B4-BE49-F238E27FC236}">
                <a16:creationId xmlns:a16="http://schemas.microsoft.com/office/drawing/2014/main" id="{A5128BF5-CD67-41FF-8AF9-F263CACAF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5421313"/>
            <a:ext cx="3278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FF0000"/>
                </a:solidFill>
              </a:rPr>
              <a:t>Viewport (nézetablak) szélessége</a:t>
            </a:r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D576FA49-29E9-42F3-AB2D-B9C5C1BCE519}"/>
              </a:ext>
            </a:extLst>
          </p:cNvPr>
          <p:cNvCxnSpPr>
            <a:cxnSpLocks/>
          </p:cNvCxnSpPr>
          <p:nvPr/>
        </p:nvCxnSpPr>
        <p:spPr>
          <a:xfrm>
            <a:off x="5984875" y="5930900"/>
            <a:ext cx="1808163" cy="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Szövegdoboz 16">
            <a:extLst>
              <a:ext uri="{FF2B5EF4-FFF2-40B4-BE49-F238E27FC236}">
                <a16:creationId xmlns:a16="http://schemas.microsoft.com/office/drawing/2014/main" id="{818650F0-5D83-44F6-AD7E-37D0B38F6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225" y="6083300"/>
            <a:ext cx="211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0451A5"/>
                </a:solidFill>
              </a:rPr>
              <a:t>Képernyő szélessége</a:t>
            </a: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1E9CEC0C-3255-4E86-B683-3AE9585F579D}"/>
              </a:ext>
            </a:extLst>
          </p:cNvPr>
          <p:cNvCxnSpPr/>
          <p:nvPr/>
        </p:nvCxnSpPr>
        <p:spPr>
          <a:xfrm>
            <a:off x="5995988" y="1377950"/>
            <a:ext cx="0" cy="4583113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51481BBA-05B5-4D94-BED2-7FF6985A182A}"/>
              </a:ext>
            </a:extLst>
          </p:cNvPr>
          <p:cNvCxnSpPr/>
          <p:nvPr/>
        </p:nvCxnSpPr>
        <p:spPr>
          <a:xfrm>
            <a:off x="7793038" y="1436688"/>
            <a:ext cx="0" cy="45831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78FEFA-1656-41E9-963C-3564A716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Fix és folyékony elrendezés kombinálása</a:t>
            </a:r>
          </a:p>
        </p:txBody>
      </p:sp>
      <p:sp>
        <p:nvSpPr>
          <p:cNvPr id="120835" name="Tartalom helye 2">
            <a:extLst>
              <a:ext uri="{FF2B5EF4-FFF2-40B4-BE49-F238E27FC236}">
                <a16:creationId xmlns:a16="http://schemas.microsoft.com/office/drawing/2014/main" id="{A103A5F1-D415-4279-935C-D01B2EA445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Korábban láttunk példát a  </a:t>
            </a:r>
            <a:r>
              <a:rPr lang="hu-HU" altLang="hu-HU" err="1">
                <a:solidFill>
                  <a:srgbClr val="D63384"/>
                </a:solidFill>
                <a:latin typeface="SFMono-Regular"/>
              </a:rPr>
              <a:t>container</a:t>
            </a:r>
            <a:r>
              <a:rPr lang="hu-HU" altLang="hu-HU"/>
              <a:t> és   </a:t>
            </a:r>
            <a:r>
              <a:rPr lang="hu-HU" altLang="hu-HU" err="1">
                <a:solidFill>
                  <a:srgbClr val="D63384"/>
                </a:solidFill>
                <a:latin typeface="SFMono-Regular"/>
              </a:rPr>
              <a:t>container</a:t>
            </a:r>
            <a:r>
              <a:rPr lang="hu-HU" altLang="hu-HU">
                <a:solidFill>
                  <a:srgbClr val="D63384"/>
                </a:solidFill>
                <a:latin typeface="SFMono-Regular"/>
              </a:rPr>
              <a:t>-fluid</a:t>
            </a:r>
            <a:r>
              <a:rPr lang="hu-HU" altLang="hu-HU"/>
              <a:t>  osztályok használatára a fix, illetve folyékony oldalelrendezés megvalósítására.</a:t>
            </a:r>
          </a:p>
          <a:p>
            <a:pPr eaLnBrk="1" hangingPunct="1"/>
            <a:r>
              <a:rPr lang="hu-HU" altLang="hu-HU"/>
              <a:t>Ezen felül használható a következő osztály is: </a:t>
            </a:r>
            <a:r>
              <a:rPr lang="hu-HU" altLang="hu-HU">
                <a:solidFill>
                  <a:srgbClr val="D63384"/>
                </a:solidFill>
                <a:latin typeface="SFMono-Regular"/>
              </a:rPr>
              <a:t>.</a:t>
            </a:r>
            <a:r>
              <a:rPr lang="hu-HU" altLang="hu-HU" err="1">
                <a:solidFill>
                  <a:srgbClr val="D63384"/>
                </a:solidFill>
                <a:latin typeface="SFMono-Regular"/>
              </a:rPr>
              <a:t>container</a:t>
            </a:r>
            <a:r>
              <a:rPr lang="hu-HU" altLang="hu-HU">
                <a:solidFill>
                  <a:srgbClr val="D63384"/>
                </a:solidFill>
                <a:latin typeface="SFMono-Regular"/>
              </a:rPr>
              <a:t>-{</a:t>
            </a:r>
            <a:r>
              <a:rPr lang="hu-HU" altLang="hu-HU" i="1">
                <a:solidFill>
                  <a:srgbClr val="7030A0"/>
                </a:solidFill>
                <a:latin typeface="SFMono-Regular"/>
              </a:rPr>
              <a:t>töréspont</a:t>
            </a:r>
            <a:r>
              <a:rPr lang="hu-HU" altLang="hu-HU">
                <a:solidFill>
                  <a:srgbClr val="D63384"/>
                </a:solidFill>
                <a:latin typeface="SFMono-Regular"/>
              </a:rPr>
              <a:t>}</a:t>
            </a:r>
          </a:p>
          <a:p>
            <a:pPr eaLnBrk="1" hangingPunct="1"/>
            <a:r>
              <a:rPr lang="hu-HU" altLang="hu-HU"/>
              <a:t>Ennek eredménye, hogy az oldal folyékony elrendezésű lesz az adott töréspontig, felette pedig fix szélességű.</a:t>
            </a:r>
          </a:p>
        </p:txBody>
      </p:sp>
      <p:sp>
        <p:nvSpPr>
          <p:cNvPr id="120836" name="Dia számának helye 3">
            <a:extLst>
              <a:ext uri="{FF2B5EF4-FFF2-40B4-BE49-F238E27FC236}">
                <a16:creationId xmlns:a16="http://schemas.microsoft.com/office/drawing/2014/main" id="{32FE9126-5774-4D32-B061-1FAA934874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31EF43-6FB8-4264-AE3F-395128E901CF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20837" name="Szövegdoboz 5">
            <a:extLst>
              <a:ext uri="{FF2B5EF4-FFF2-40B4-BE49-F238E27FC236}">
                <a16:creationId xmlns:a16="http://schemas.microsoft.com/office/drawing/2014/main" id="{DF0843E3-0FCC-43A9-8705-F1CFA9E06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6459538"/>
            <a:ext cx="6453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hlinkClick r:id="rId3"/>
              </a:rPr>
              <a:t>https://getbootstrap.com/docs/5.3/layout/containers/</a:t>
            </a:r>
            <a:r>
              <a:rPr lang="hu-HU" altLang="hu-HU"/>
              <a:t> </a:t>
            </a:r>
          </a:p>
        </p:txBody>
      </p:sp>
      <p:pic>
        <p:nvPicPr>
          <p:cNvPr id="120838" name="Kép 7">
            <a:extLst>
              <a:ext uri="{FF2B5EF4-FFF2-40B4-BE49-F238E27FC236}">
                <a16:creationId xmlns:a16="http://schemas.microsoft.com/office/drawing/2014/main" id="{2F8EE0DA-DC26-4ED9-91A2-EF0207C2C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624263"/>
            <a:ext cx="70770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23F2A11-D0E8-48BF-8FFC-9282FEE1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185738"/>
            <a:ext cx="11137900" cy="652462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22883" name="Tartalom helye 4">
            <a:extLst>
              <a:ext uri="{FF2B5EF4-FFF2-40B4-BE49-F238E27FC236}">
                <a16:creationId xmlns:a16="http://schemas.microsoft.com/office/drawing/2014/main" id="{AD19DD46-FBD1-4B3F-BB05-133815E27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14425"/>
            <a:ext cx="4470400" cy="520382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Készíts másolatot a 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fluid_vs_fixed.html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/>
              <a:t>oldalból 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md.html </a:t>
            </a:r>
            <a:r>
              <a:rPr lang="hu-HU" altLang="hu-HU"/>
              <a:t>néven!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Cseréld le a </a:t>
            </a:r>
            <a:r>
              <a:rPr lang="hu-HU" altLang="hu-HU" err="1"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hu-HU" altLang="hu-HU"/>
              <a:t> osztályt </a:t>
            </a:r>
            <a:r>
              <a:rPr lang="hu-HU" altLang="hu-HU" err="1"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-md</a:t>
            </a:r>
            <a:r>
              <a:rPr lang="hu-HU" altLang="hu-HU"/>
              <a:t> osztályra.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/>
              <a:t>Ellenőrizd a böngészőben, hogy miben változik a megjelenés!</a:t>
            </a:r>
          </a:p>
        </p:txBody>
      </p:sp>
      <p:sp>
        <p:nvSpPr>
          <p:cNvPr id="122884" name="Dia számának helye 2">
            <a:extLst>
              <a:ext uri="{FF2B5EF4-FFF2-40B4-BE49-F238E27FC236}">
                <a16:creationId xmlns:a16="http://schemas.microsoft.com/office/drawing/2014/main" id="{9D7688CD-7B65-4FC4-9EBC-A1195BAE49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B3D369B-6775-424E-B6F4-5252D4FF762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22885" name="Kép 8">
            <a:extLst>
              <a:ext uri="{FF2B5EF4-FFF2-40B4-BE49-F238E27FC236}">
                <a16:creationId xmlns:a16="http://schemas.microsoft.com/office/drawing/2014/main" id="{0C60D129-0951-4B82-86B6-DEA820CC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003300"/>
            <a:ext cx="64547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E5CF5B-389F-BF76-E7B3-F59C5CA15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Komplex példa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933EB23-EB2C-C444-F90F-015F6F186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58BACB-54C3-3164-E73B-745BDF57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1324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E033A-CBD3-95C1-45C2-B95460F5E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BC5C348-CB34-F81B-AAB6-4AE1E4D6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188913"/>
            <a:ext cx="9550399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gyakorló Feladat</a:t>
            </a:r>
          </a:p>
        </p:txBody>
      </p:sp>
      <p:sp>
        <p:nvSpPr>
          <p:cNvPr id="124932" name="Dia számának helye 2">
            <a:extLst>
              <a:ext uri="{FF2B5EF4-FFF2-40B4-BE49-F238E27FC236}">
                <a16:creationId xmlns:a16="http://schemas.microsoft.com/office/drawing/2014/main" id="{ED71404C-69F1-BB92-7581-AB5F61F35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4EBF9E-E8A4-4C34-9371-3EAF3FF5D94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7B438C1-CC6F-7716-D4AB-35C7A0E425CA}"/>
              </a:ext>
            </a:extLst>
          </p:cNvPr>
          <p:cNvSpPr txBox="1"/>
          <p:nvPr/>
        </p:nvSpPr>
        <p:spPr>
          <a:xfrm>
            <a:off x="6194428" y="924610"/>
            <a:ext cx="54705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hu-HU" altLang="hu-HU" sz="2800"/>
              <a:t>Készítsük el azt az oldalt, amely XS és SM kijelzőn, illetve MD kijelzőn a mintának megfelelően jelenik meg. </a:t>
            </a:r>
          </a:p>
          <a:p>
            <a:pPr eaLnBrk="1" hangingPunct="1"/>
            <a:endParaRPr lang="hu-HU" altLang="hu-HU" sz="2800"/>
          </a:p>
          <a:p>
            <a:pPr eaLnBrk="1" hangingPunct="1"/>
            <a:r>
              <a:rPr lang="hu-HU" altLang="hu-HU" sz="2800"/>
              <a:t>Nyissuk meg </a:t>
            </a:r>
            <a:r>
              <a:rPr lang="hu-HU" altLang="hu-HU" sz="2800">
                <a:latin typeface="Consolas" panose="020B0609020204030204" pitchFamily="49" charset="0"/>
              </a:rPr>
              <a:t>racs.html </a:t>
            </a:r>
            <a:r>
              <a:rPr lang="hu-HU" altLang="hu-HU" sz="2800"/>
              <a:t>állományt, abban dolgozzunk!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B4A6F53A-077B-3E9F-88D0-BEC94019AE73}"/>
              </a:ext>
            </a:extLst>
          </p:cNvPr>
          <p:cNvSpPr/>
          <p:nvPr/>
        </p:nvSpPr>
        <p:spPr>
          <a:xfrm rot="16200000">
            <a:off x="5135237" y="1525849"/>
            <a:ext cx="1419874" cy="304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MD nézet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C6AE80F-EB2A-07C5-E4C5-D7BBD553DC25}"/>
              </a:ext>
            </a:extLst>
          </p:cNvPr>
          <p:cNvSpPr/>
          <p:nvPr/>
        </p:nvSpPr>
        <p:spPr>
          <a:xfrm rot="16200000">
            <a:off x="-831206" y="838201"/>
            <a:ext cx="1981202" cy="304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XS és SM nézet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690B13-2B97-4F51-38E8-A3BCAD6A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0"/>
            <a:ext cx="143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20ABFC7-7C32-6D65-9D8F-332DD8E0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7" y="968312"/>
            <a:ext cx="3790950" cy="59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szédbuborék: négyszög 11">
            <a:extLst>
              <a:ext uri="{FF2B5EF4-FFF2-40B4-BE49-F238E27FC236}">
                <a16:creationId xmlns:a16="http://schemas.microsoft.com/office/drawing/2014/main" id="{DB455E20-3950-8B06-D512-9D53F3BF8200}"/>
              </a:ext>
            </a:extLst>
          </p:cNvPr>
          <p:cNvSpPr/>
          <p:nvPr/>
        </p:nvSpPr>
        <p:spPr>
          <a:xfrm>
            <a:off x="6683374" y="3923364"/>
            <a:ext cx="4781550" cy="1706032"/>
          </a:xfrm>
          <a:prstGeom prst="wedgeRectCallout">
            <a:avLst>
              <a:gd name="adj1" fmla="val -77666"/>
              <a:gd name="adj2" fmla="val -7742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400"/>
              <a:t>Az egy sorba (</a:t>
            </a:r>
            <a:r>
              <a:rPr lang="hu-HU" sz="2400" err="1"/>
              <a:t>row</a:t>
            </a:r>
            <a:r>
              <a:rPr lang="hu-HU" sz="2400"/>
              <a:t>) tartozó elemeket a jobb áttekinthetőség miatt vastag, fekete szegély veszi körül. </a:t>
            </a:r>
          </a:p>
        </p:txBody>
      </p:sp>
    </p:spTree>
    <p:extLst>
      <p:ext uri="{BB962C8B-B14F-4D97-AF65-F5344CB8AC3E}">
        <p14:creationId xmlns:p14="http://schemas.microsoft.com/office/powerpoint/2010/main" val="1999053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1490-72A3-0FCD-B2BC-5C80C2638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33769C-809B-A82E-6F83-7A8C1424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351571"/>
            <a:ext cx="5510988" cy="450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495504F-D1AF-A4FF-6DF3-16B03796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947895"/>
            <a:ext cx="3790950" cy="59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6E9A20C0-3C44-CFAB-A10F-A5B58175A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188913"/>
            <a:ext cx="9550399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gyakorló Feladat</a:t>
            </a:r>
          </a:p>
        </p:txBody>
      </p:sp>
      <p:sp>
        <p:nvSpPr>
          <p:cNvPr id="124932" name="Dia számának helye 2">
            <a:extLst>
              <a:ext uri="{FF2B5EF4-FFF2-40B4-BE49-F238E27FC236}">
                <a16:creationId xmlns:a16="http://schemas.microsoft.com/office/drawing/2014/main" id="{4CB9CC0A-4AC7-BEFE-18EF-D2E4A8102C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4EBF9E-E8A4-4C34-9371-3EAF3FF5D94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A612502-FA21-3092-3AC0-A95A12DE1184}"/>
              </a:ext>
            </a:extLst>
          </p:cNvPr>
          <p:cNvSpPr txBox="1"/>
          <p:nvPr/>
        </p:nvSpPr>
        <p:spPr>
          <a:xfrm>
            <a:off x="5741988" y="924610"/>
            <a:ext cx="6073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hu-HU" altLang="hu-HU" sz="2400"/>
              <a:t>Módosítsuk úgy a rácsot, hogy LG (illetve nagyobb) kijelzőn 4 oszlopos, illetve 6 oszlopos megjelenés legyen a jelölt helyeken!</a:t>
            </a: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5B539CC0-5C21-079E-1199-83A3099B69F6}"/>
              </a:ext>
            </a:extLst>
          </p:cNvPr>
          <p:cNvSpPr/>
          <p:nvPr/>
        </p:nvSpPr>
        <p:spPr>
          <a:xfrm>
            <a:off x="5671326" y="3143250"/>
            <a:ext cx="523875" cy="2857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D9D4EE8-8FC6-4DD3-B16D-78A2AECAAA5A}"/>
              </a:ext>
            </a:extLst>
          </p:cNvPr>
          <p:cNvSpPr/>
          <p:nvPr/>
        </p:nvSpPr>
        <p:spPr>
          <a:xfrm>
            <a:off x="6488114" y="3048000"/>
            <a:ext cx="5018086" cy="12001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C10F7A2-0176-45A6-CB07-EB2624B9644C}"/>
              </a:ext>
            </a:extLst>
          </p:cNvPr>
          <p:cNvSpPr/>
          <p:nvPr/>
        </p:nvSpPr>
        <p:spPr>
          <a:xfrm>
            <a:off x="2114550" y="1457327"/>
            <a:ext cx="3467100" cy="2305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F93CC346-4F78-5D49-1537-2DDB6B434480}"/>
              </a:ext>
            </a:extLst>
          </p:cNvPr>
          <p:cNvSpPr/>
          <p:nvPr/>
        </p:nvSpPr>
        <p:spPr>
          <a:xfrm rot="16200000">
            <a:off x="-831206" y="838201"/>
            <a:ext cx="1981202" cy="304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XS és SM nézet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E7F2162-8F93-04DA-2675-7E547B82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0"/>
            <a:ext cx="143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754FFB7A-0450-F1A0-B52B-8B62A0A5B766}"/>
              </a:ext>
            </a:extLst>
          </p:cNvPr>
          <p:cNvSpPr/>
          <p:nvPr/>
        </p:nvSpPr>
        <p:spPr>
          <a:xfrm>
            <a:off x="2114550" y="5486399"/>
            <a:ext cx="3467100" cy="13319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3C3761C9-781A-82DC-2580-DA4C25D2DC94}"/>
              </a:ext>
            </a:extLst>
          </p:cNvPr>
          <p:cNvSpPr/>
          <p:nvPr/>
        </p:nvSpPr>
        <p:spPr>
          <a:xfrm>
            <a:off x="5718987" y="6133305"/>
            <a:ext cx="523875" cy="2857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179F65EB-9459-2643-AB4D-032D2A1E4DA5}"/>
              </a:ext>
            </a:extLst>
          </p:cNvPr>
          <p:cNvSpPr/>
          <p:nvPr/>
        </p:nvSpPr>
        <p:spPr>
          <a:xfrm>
            <a:off x="6466276" y="5933390"/>
            <a:ext cx="5018086" cy="8849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9652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F523-03CA-4A6E-479A-6E6E0D61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ABB25B-D1EA-180E-21A8-5D57393BF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megjelenítés módja (display)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2D4B1EF-DF69-FFC5-1B88-AF35895D7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76131" name="Dia számának helye 3">
            <a:extLst>
              <a:ext uri="{FF2B5EF4-FFF2-40B4-BE49-F238E27FC236}">
                <a16:creationId xmlns:a16="http://schemas.microsoft.com/office/drawing/2014/main" id="{105FAE50-55CB-CC5F-46C1-4D0BC43861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ADB95951-D1A8-40CA-B424-BD8CD4AC5D95}" type="slidenum">
              <a:rPr lang="hu-HU" altLang="hu-HU" smtClean="0"/>
              <a:pPr/>
              <a:t>65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722595597"/>
      </p:ext>
    </p:extLst>
  </p:cSld>
  <p:clrMapOvr>
    <a:masterClrMapping/>
  </p:clrMapOvr>
  <p:transition spd="slow" advTm="2993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6932-184E-5C02-EA46-5E11E901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65940B5-75FE-458E-FD76-C0E9C070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Elemek megjelenítési módja</a:t>
            </a:r>
          </a:p>
        </p:txBody>
      </p:sp>
      <p:sp>
        <p:nvSpPr>
          <p:cNvPr id="178179" name="Tartalom helye 5">
            <a:extLst>
              <a:ext uri="{FF2B5EF4-FFF2-40B4-BE49-F238E27FC236}">
                <a16:creationId xmlns:a16="http://schemas.microsoft.com/office/drawing/2014/main" id="{4A2498DD-B0F6-1BA9-F5A0-39611D77B4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megjelenítési mód beállításához használható osztályok: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/>
              <a:t>: 	blokkszintű megjelenés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/>
              <a:t>: </a:t>
            </a:r>
            <a:r>
              <a:rPr lang="hu-HU" altLang="hu-HU" err="1"/>
              <a:t>sorbeli</a:t>
            </a:r>
            <a:r>
              <a:rPr lang="hu-HU" altLang="hu-HU"/>
              <a:t> megjelenés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/>
              <a:t>:  	elem megjelenésének letiltása</a:t>
            </a:r>
          </a:p>
          <a:p>
            <a:pPr lvl="1" eaLnBrk="1" hangingPunct="1"/>
            <a:endParaRPr lang="hu-HU" altLang="hu-HU"/>
          </a:p>
        </p:txBody>
      </p:sp>
      <p:sp>
        <p:nvSpPr>
          <p:cNvPr id="178180" name="Dia számának helye 3">
            <a:extLst>
              <a:ext uri="{FF2B5EF4-FFF2-40B4-BE49-F238E27FC236}">
                <a16:creationId xmlns:a16="http://schemas.microsoft.com/office/drawing/2014/main" id="{480F1CDF-80F1-81D9-0904-A5C2C033DC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CC24D1-5B68-4DFC-9C34-854A9723181F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78181" name="Szövegdoboz 6">
            <a:extLst>
              <a:ext uri="{FF2B5EF4-FFF2-40B4-BE49-F238E27FC236}">
                <a16:creationId xmlns:a16="http://schemas.microsoft.com/office/drawing/2014/main" id="{1B348EDD-1EF2-BAF7-7C29-6A13D08AD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342900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78182" name="Szövegdoboz 7">
            <a:extLst>
              <a:ext uri="{FF2B5EF4-FFF2-40B4-BE49-F238E27FC236}">
                <a16:creationId xmlns:a16="http://schemas.microsoft.com/office/drawing/2014/main" id="{9E4F30D3-3757-2558-F946-AA458AE07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450" y="343852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8183" name="Szövegdoboz 9">
            <a:extLst>
              <a:ext uri="{FF2B5EF4-FFF2-40B4-BE49-F238E27FC236}">
                <a16:creationId xmlns:a16="http://schemas.microsoft.com/office/drawing/2014/main" id="{C865B017-1D9A-1E96-7212-1205C04BC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3911600"/>
            <a:ext cx="89042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"d-inline"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"d-inline"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dolor sit amet.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"d-block"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Navigare est.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&lt;/span&gt;&lt;/p&gt;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"d-none"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Titkos.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78184" name="Kép 13">
            <a:extLst>
              <a:ext uri="{FF2B5EF4-FFF2-40B4-BE49-F238E27FC236}">
                <a16:creationId xmlns:a16="http://schemas.microsoft.com/office/drawing/2014/main" id="{756E1673-5515-36FE-5E86-8BF1C66B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50" y="3911600"/>
            <a:ext cx="289083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589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90154-FE7E-6AD6-465E-4B1ADA4A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550F7-2F8B-E2ED-190C-0BC6BE8F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megjelenítés eszközcsoporttól függően</a:t>
            </a:r>
          </a:p>
        </p:txBody>
      </p:sp>
      <p:sp>
        <p:nvSpPr>
          <p:cNvPr id="180227" name="Tartalom helye 2">
            <a:extLst>
              <a:ext uri="{FF2B5EF4-FFF2-40B4-BE49-F238E27FC236}">
                <a16:creationId xmlns:a16="http://schemas.microsoft.com/office/drawing/2014/main" id="{AE93A334-EB56-F31D-7C4B-2092B05683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korábban megismert eszközcsoportok (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sm,md,lg,xl,xxl</a:t>
            </a:r>
            <a:r>
              <a:rPr lang="hu-HU" altLang="hu-HU"/>
              <a:t>) nevei is használhatóak az osztályok neveiben, a </a:t>
            </a:r>
            <a:r>
              <a:rPr lang="hu-HU" altLang="hu-HU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hu-HU" altLang="hu-HU"/>
              <a:t> szó után kötőjellel elválasztva.</a:t>
            </a:r>
          </a:p>
          <a:p>
            <a:pPr eaLnBrk="1" hangingPunct="1"/>
            <a:r>
              <a:rPr lang="hu-HU" altLang="hu-HU"/>
              <a:t>Példák:</a:t>
            </a:r>
          </a:p>
          <a:p>
            <a:pPr lvl="1" eaLnBrk="1" hangingPunct="1"/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d-sm-none:</a:t>
            </a:r>
            <a:r>
              <a:rPr lang="hu-HU" altLang="hu-HU"/>
              <a:t>  az elem eltüntetése </a:t>
            </a:r>
            <a:r>
              <a:rPr lang="hu-HU" altLang="hu-HU" i="1"/>
              <a:t>sm (kicsi)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d-md-block</a:t>
            </a:r>
            <a:r>
              <a:rPr lang="hu-HU" altLang="hu-HU"/>
              <a:t>:  blokkszintű megjelenítés </a:t>
            </a:r>
            <a:r>
              <a:rPr lang="hu-HU" altLang="hu-HU" i="1"/>
              <a:t>md (közepes)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d-lg-inline:</a:t>
            </a:r>
            <a:r>
              <a:rPr lang="hu-HU" altLang="hu-HU"/>
              <a:t>  sorbeli megjelenítés </a:t>
            </a:r>
            <a:r>
              <a:rPr lang="hu-HU" altLang="hu-HU" i="1"/>
              <a:t>lg (nagy)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180228" name="Dia számának helye 3">
            <a:extLst>
              <a:ext uri="{FF2B5EF4-FFF2-40B4-BE49-F238E27FC236}">
                <a16:creationId xmlns:a16="http://schemas.microsoft.com/office/drawing/2014/main" id="{44AD1C20-6458-3303-CDCE-A7BA6D6BD6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5EB8B4-F9F8-42A9-8833-32BA1C0A90D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80229" name="Szövegdoboz 9">
            <a:extLst>
              <a:ext uri="{FF2B5EF4-FFF2-40B4-BE49-F238E27FC236}">
                <a16:creationId xmlns:a16="http://schemas.microsoft.com/office/drawing/2014/main" id="{F5C821D4-1023-62D7-67FD-92C0C6B25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4652963"/>
            <a:ext cx="78501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"d-none d-md-block"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adipisicing elit.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0230" name="Szövegdoboz 10">
            <a:extLst>
              <a:ext uri="{FF2B5EF4-FFF2-40B4-BE49-F238E27FC236}">
                <a16:creationId xmlns:a16="http://schemas.microsoft.com/office/drawing/2014/main" id="{6826DDCB-4BEA-E756-7EF5-71261A574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427037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388F6B9-4600-C7F1-AAEA-72271F42D408}"/>
              </a:ext>
            </a:extLst>
          </p:cNvPr>
          <p:cNvSpPr/>
          <p:nvPr/>
        </p:nvSpPr>
        <p:spPr>
          <a:xfrm>
            <a:off x="7932738" y="4389438"/>
            <a:ext cx="3825875" cy="1071562"/>
          </a:xfrm>
          <a:prstGeom prst="wedgeRectCallout">
            <a:avLst>
              <a:gd name="adj1" fmla="val -73876"/>
              <a:gd name="adj2" fmla="val 308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kép nem jelenik meg </a:t>
            </a:r>
            <a:r>
              <a:rPr lang="hu-HU" sz="1600" err="1"/>
              <a:t>xs</a:t>
            </a:r>
            <a:r>
              <a:rPr lang="hu-HU" sz="1600"/>
              <a:t> és </a:t>
            </a:r>
            <a:r>
              <a:rPr lang="hu-HU" sz="1600" err="1"/>
              <a:t>sm</a:t>
            </a:r>
            <a:r>
              <a:rPr lang="hu-HU" sz="1600"/>
              <a:t> kijelzőkön, md, lg, xl és </a:t>
            </a:r>
            <a:r>
              <a:rPr lang="hu-HU" sz="1600" err="1"/>
              <a:t>xxl</a:t>
            </a:r>
            <a:r>
              <a:rPr lang="hu-HU" sz="1600"/>
              <a:t> kijelzőkön viszont blokkszintű elemként jelenik meg.</a:t>
            </a:r>
          </a:p>
        </p:txBody>
      </p:sp>
    </p:spTree>
    <p:extLst>
      <p:ext uri="{BB962C8B-B14F-4D97-AF65-F5344CB8AC3E}">
        <p14:creationId xmlns:p14="http://schemas.microsoft.com/office/powerpoint/2010/main" val="4001942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A429E-3586-1199-28A4-824CD75D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A1B9F6C9-4BBD-FFAD-CF66-0AB04AD6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24931" name="Tartalom helye 4">
            <a:extLst>
              <a:ext uri="{FF2B5EF4-FFF2-40B4-BE49-F238E27FC236}">
                <a16:creationId xmlns:a16="http://schemas.microsoft.com/office/drawing/2014/main" id="{1443D12D-FBAD-1931-9A11-00866C4296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Helyezd el az alábbi kódot a kialakított rács első soraként, majd próbáld ki az eredményt a böngészőben! Mit tapasztalsz?</a:t>
            </a:r>
          </a:p>
        </p:txBody>
      </p:sp>
      <p:sp>
        <p:nvSpPr>
          <p:cNvPr id="124932" name="Dia számának helye 2">
            <a:extLst>
              <a:ext uri="{FF2B5EF4-FFF2-40B4-BE49-F238E27FC236}">
                <a16:creationId xmlns:a16="http://schemas.microsoft.com/office/drawing/2014/main" id="{62A8A295-DE77-517E-E1A6-09EF5EDFF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4EBF9E-E8A4-4C34-9371-3EAF3FF5D94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6E4E479-EFC6-398B-FA8B-C1CFD53F7083}"/>
              </a:ext>
            </a:extLst>
          </p:cNvPr>
          <p:cNvSpPr txBox="1"/>
          <p:nvPr/>
        </p:nvSpPr>
        <p:spPr>
          <a:xfrm>
            <a:off x="679450" y="2369216"/>
            <a:ext cx="10977563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XS - Extra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small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d-md-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SM -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Small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d-md-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d-lg-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MD -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Medium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d-lg-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d-xl-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LG -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d-xl-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xxl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XL - Extra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xxl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XXL - Extra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Extra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2000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hu-HU" sz="20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hu-HU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C0E7231-E3CB-181D-5332-FB89A7DBFDC9}"/>
              </a:ext>
            </a:extLst>
          </p:cNvPr>
          <p:cNvSpPr txBox="1"/>
          <p:nvPr/>
        </p:nvSpPr>
        <p:spPr>
          <a:xfrm>
            <a:off x="612774" y="5187286"/>
            <a:ext cx="8016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000">
                <a:latin typeface="Consolas" panose="020B0609020204030204" pitchFamily="49" charset="0"/>
                <a:hlinkClick r:id="rId3"/>
              </a:rPr>
              <a:t>https://justpaste.it/9crrn</a:t>
            </a:r>
            <a:r>
              <a:rPr lang="hu-HU" sz="400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638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Vizuális Sorrend (</a:t>
            </a:r>
            <a:r>
              <a:rPr lang="hu-HU" err="1"/>
              <a:t>visual</a:t>
            </a:r>
            <a:r>
              <a:rPr lang="hu-HU"/>
              <a:t> </a:t>
            </a:r>
            <a:r>
              <a:rPr lang="hu-HU" err="1"/>
              <a:t>order</a:t>
            </a:r>
            <a:r>
              <a:rPr lang="hu-HU"/>
              <a:t>) beállítása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D204C65-4808-980D-BA92-B7F946269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69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64791575"/>
      </p:ext>
    </p:extLst>
  </p:cSld>
  <p:clrMapOvr>
    <a:masterClrMapping/>
  </p:clrMapOvr>
  <p:transition spd="slow" advTm="512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09F6AA-7DED-41D5-A859-CB3B4DE6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Viewport</a:t>
            </a:r>
            <a:r>
              <a:rPr lang="hu-HU"/>
              <a:t> (nézetablak)</a:t>
            </a:r>
          </a:p>
        </p:txBody>
      </p:sp>
      <p:sp>
        <p:nvSpPr>
          <p:cNvPr id="21507" name="Tartalom helye 2">
            <a:extLst>
              <a:ext uri="{FF2B5EF4-FFF2-40B4-BE49-F238E27FC236}">
                <a16:creationId xmlns:a16="http://schemas.microsoft.com/office/drawing/2014/main" id="{2A210C0F-CC43-47C0-BE8E-128A390100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06475"/>
            <a:ext cx="6696075" cy="5281613"/>
          </a:xfrm>
        </p:spPr>
        <p:txBody>
          <a:bodyPr/>
          <a:lstStyle/>
          <a:p>
            <a:pPr eaLnBrk="1" hangingPunct="1"/>
            <a:r>
              <a:rPr lang="hu-HU" altLang="hu-HU"/>
              <a:t>Ebben a példában a képernyő szélessége és a viewport szélessége megegyezik. Így most nem kell vízszintesen görgetni a tartalmat.</a:t>
            </a:r>
          </a:p>
          <a:p>
            <a:pPr eaLnBrk="1" hangingPunct="1"/>
            <a:r>
              <a:rPr lang="hu-HU" altLang="hu-HU"/>
              <a:t>De ettől még kényelmetlen lehet az oldal olvasása, használata. Pl. túl kicsi a betűméret, navigáció túl sok helyet foglal el, stb.</a:t>
            </a:r>
          </a:p>
          <a:p>
            <a:pPr eaLnBrk="1" hangingPunct="1"/>
            <a:r>
              <a:rPr lang="hu-HU" altLang="hu-HU"/>
              <a:t>Ezért szükség lesz arra, hogy a kijelzőre optimalizáltan jelenjen meg a tartalom. Később erre is kitérünk.</a:t>
            </a:r>
          </a:p>
        </p:txBody>
      </p:sp>
      <p:sp>
        <p:nvSpPr>
          <p:cNvPr id="21508" name="Dia számának helye 3">
            <a:extLst>
              <a:ext uri="{FF2B5EF4-FFF2-40B4-BE49-F238E27FC236}">
                <a16:creationId xmlns:a16="http://schemas.microsoft.com/office/drawing/2014/main" id="{003D1D8D-69FE-4D31-94A9-C002F13FE5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7F9D12C-2EAA-4AC4-B407-C6512B02E97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1509" name="Kép 6">
            <a:extLst>
              <a:ext uri="{FF2B5EF4-FFF2-40B4-BE49-F238E27FC236}">
                <a16:creationId xmlns:a16="http://schemas.microsoft.com/office/drawing/2014/main" id="{B1CE540E-1305-4E32-B083-C980E957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5"/>
          <a:stretch>
            <a:fillRect/>
          </a:stretch>
        </p:blipFill>
        <p:spPr bwMode="auto">
          <a:xfrm>
            <a:off x="7808913" y="1357313"/>
            <a:ext cx="352425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Kép 9">
            <a:extLst>
              <a:ext uri="{FF2B5EF4-FFF2-40B4-BE49-F238E27FC236}">
                <a16:creationId xmlns:a16="http://schemas.microsoft.com/office/drawing/2014/main" id="{4D27C997-980E-4FB7-A578-AA8601598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1160463"/>
            <a:ext cx="4100513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6041D16A-4F95-488E-BF9F-6A16B38A5411}"/>
              </a:ext>
            </a:extLst>
          </p:cNvPr>
          <p:cNvCxnSpPr>
            <a:cxnSpLocks/>
          </p:cNvCxnSpPr>
          <p:nvPr/>
        </p:nvCxnSpPr>
        <p:spPr>
          <a:xfrm>
            <a:off x="7808913" y="3716338"/>
            <a:ext cx="3375025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Szövegdoboz 12">
            <a:extLst>
              <a:ext uri="{FF2B5EF4-FFF2-40B4-BE49-F238E27FC236}">
                <a16:creationId xmlns:a16="http://schemas.microsoft.com/office/drawing/2014/main" id="{5471903C-5A19-4850-A21F-F7A80323E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3914775"/>
            <a:ext cx="3278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FF0000"/>
                </a:solidFill>
              </a:rPr>
              <a:t>Viewport (nézetablak) szélessége</a:t>
            </a:r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E1FB4AE9-6745-45C0-A3C6-73BA95EDE0FF}"/>
              </a:ext>
            </a:extLst>
          </p:cNvPr>
          <p:cNvCxnSpPr>
            <a:cxnSpLocks/>
          </p:cNvCxnSpPr>
          <p:nvPr/>
        </p:nvCxnSpPr>
        <p:spPr>
          <a:xfrm>
            <a:off x="7797800" y="4549775"/>
            <a:ext cx="3386138" cy="0"/>
          </a:xfrm>
          <a:prstGeom prst="straightConnector1">
            <a:avLst/>
          </a:prstGeom>
          <a:ln w="50800"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Szövegdoboz 16">
            <a:extLst>
              <a:ext uri="{FF2B5EF4-FFF2-40B4-BE49-F238E27FC236}">
                <a16:creationId xmlns:a16="http://schemas.microsoft.com/office/drawing/2014/main" id="{FDB42876-DD56-46C2-B400-546DEF361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800" y="4681538"/>
            <a:ext cx="211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0451A5"/>
                </a:solidFill>
              </a:rPr>
              <a:t>Képernyő szélessége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921BA1-54E6-CCEC-ADF4-161E2C1D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Vizuális sorrend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B94F97-3E91-5A01-EB64-4F7E6140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Az egyes oszlopok sorrendjét módosíthatjuk, akár eszközcsoporttól függően is. Erre szolgál az .</a:t>
            </a:r>
            <a:r>
              <a:rPr lang="hu-HU" err="1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/>
              <a:t> osztály.</a:t>
            </a:r>
          </a:p>
          <a:p>
            <a:r>
              <a:rPr lang="hu-HU"/>
              <a:t>Példa</a:t>
            </a:r>
          </a:p>
          <a:p>
            <a:pPr lvl="1"/>
            <a:r>
              <a:rPr lang="hu-HU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order-first</a:t>
            </a:r>
            <a:r>
              <a:rPr lang="hu-HU"/>
              <a:t>:  Az oszlop az adott sor legelső elemeként jelenik meg</a:t>
            </a:r>
          </a:p>
          <a:p>
            <a:pPr lvl="1"/>
            <a:r>
              <a:rPr lang="hu-HU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-last</a:t>
            </a:r>
            <a:r>
              <a:rPr lang="hu-HU"/>
              <a:t>:  Az oszlop az adott sor utolsó elemeként jelenik meg</a:t>
            </a:r>
          </a:p>
          <a:p>
            <a:pPr lvl="1"/>
            <a:r>
              <a:rPr lang="hu-HU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hu-HU" i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hu-HU"/>
              <a:t>:  Az oszlop megadott sorszámú helyen jelenik meg. (pl. order-2)</a:t>
            </a:r>
          </a:p>
          <a:p>
            <a:pPr marL="228600" lvl="1" indent="0">
              <a:buNone/>
            </a:pPr>
            <a:r>
              <a:rPr lang="hu-HU"/>
              <a:t>Lehetőség van eszközcsoport szinten meghatározni a sorrendet.</a:t>
            </a:r>
          </a:p>
          <a:p>
            <a:pPr marL="228600" lvl="1" indent="0">
              <a:buNone/>
            </a:pPr>
            <a:r>
              <a:rPr lang="hu-HU"/>
              <a:t>Példa</a:t>
            </a:r>
          </a:p>
          <a:p>
            <a:pPr lvl="1"/>
            <a:r>
              <a:rPr lang="hu-HU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order-first</a:t>
            </a:r>
            <a:r>
              <a:rPr lang="hu-HU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hu-HU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-md-last</a:t>
            </a:r>
            <a:r>
              <a:rPr lang="hu-HU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hu-HU"/>
              <a:t> alapból elsőként jelenik meg, de közepes kijelzőtől felfele az utolsóként.</a:t>
            </a:r>
            <a:endParaRPr lang="hu-HU">
              <a:solidFill>
                <a:schemeClr val="tx1"/>
              </a:solidFill>
            </a:endParaRPr>
          </a:p>
          <a:p>
            <a:pPr lvl="1"/>
            <a:endParaRPr lang="hu-HU"/>
          </a:p>
          <a:p>
            <a:pPr lvl="1"/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982C552-60D0-F3D5-3D31-56C98279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2927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DD310-9314-A6DA-1EA5-9CEA05EA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E4B9E88-C4C6-F2B2-B769-D6C541D9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 bwMode="auto">
          <a:xfrm>
            <a:off x="4448174" y="995242"/>
            <a:ext cx="4010025" cy="586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EC99187-7221-D083-1ED3-EBAC131C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1" y="958105"/>
            <a:ext cx="3790950" cy="59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1A7B90CF-B218-4366-B912-F218FF28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188913"/>
            <a:ext cx="11198224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gyakorló Feladat</a:t>
            </a:r>
          </a:p>
        </p:txBody>
      </p:sp>
      <p:sp>
        <p:nvSpPr>
          <p:cNvPr id="124932" name="Dia számának helye 2">
            <a:extLst>
              <a:ext uri="{FF2B5EF4-FFF2-40B4-BE49-F238E27FC236}">
                <a16:creationId xmlns:a16="http://schemas.microsoft.com/office/drawing/2014/main" id="{D549DF37-0236-970A-036A-F0AFD3F60B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4EBF9E-E8A4-4C34-9371-3EAF3FF5D94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DAAEB80-1CEC-D674-F949-DB2CFD53000B}"/>
              </a:ext>
            </a:extLst>
          </p:cNvPr>
          <p:cNvSpPr txBox="1"/>
          <p:nvPr/>
        </p:nvSpPr>
        <p:spPr>
          <a:xfrm>
            <a:off x="8458198" y="995242"/>
            <a:ext cx="3357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hu-HU" altLang="hu-HU" sz="2400"/>
              <a:t>Módosítsuk úgy a rácsot, hogy MD kijelzőn (és csak ott) a 2. sorban a képek ne egymás alatt jelenjenek meg, hanem átlósan!</a:t>
            </a: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2B076E20-0700-F68F-2B22-BD7CC2500D78}"/>
              </a:ext>
            </a:extLst>
          </p:cNvPr>
          <p:cNvSpPr/>
          <p:nvPr/>
        </p:nvSpPr>
        <p:spPr>
          <a:xfrm>
            <a:off x="4181883" y="2905125"/>
            <a:ext cx="523875" cy="2857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1BD0FAC-9104-862A-C62B-2FE843473D6E}"/>
              </a:ext>
            </a:extLst>
          </p:cNvPr>
          <p:cNvSpPr/>
          <p:nvPr/>
        </p:nvSpPr>
        <p:spPr>
          <a:xfrm>
            <a:off x="446494" y="1467537"/>
            <a:ext cx="3467100" cy="2305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D8B54728-813E-811F-E52B-DB8A59558497}"/>
              </a:ext>
            </a:extLst>
          </p:cNvPr>
          <p:cNvSpPr/>
          <p:nvPr/>
        </p:nvSpPr>
        <p:spPr>
          <a:xfrm>
            <a:off x="4719636" y="1467537"/>
            <a:ext cx="3467100" cy="23050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5203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443FD1-AD66-3F20-D8D6-80F7922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Önálló munka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CC254C5-8CCC-A252-6A58-E5147B8C9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Ideje a saját honlapodat is fejleszteni!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D6C104-EAAC-E504-83D8-60789CE9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9094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853B-C147-B6A4-AF5D-1EAFE6E1D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35CFB5D-AE3C-B0CF-6ED3-FB4E3C0F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24931" name="Tartalom helye 4">
            <a:extLst>
              <a:ext uri="{FF2B5EF4-FFF2-40B4-BE49-F238E27FC236}">
                <a16:creationId xmlns:a16="http://schemas.microsoft.com/office/drawing/2014/main" id="{2B0DD6DD-8699-8733-0332-7C02DEED42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3600"/>
              <a:t>Készítsd el a saját honlapodhoz tartozó rácsszerkezetet minden oldalra, a kidolgozott drótvázterv alapján!</a:t>
            </a:r>
          </a:p>
        </p:txBody>
      </p:sp>
      <p:sp>
        <p:nvSpPr>
          <p:cNvPr id="124932" name="Dia számának helye 2">
            <a:extLst>
              <a:ext uri="{FF2B5EF4-FFF2-40B4-BE49-F238E27FC236}">
                <a16:creationId xmlns:a16="http://schemas.microsoft.com/office/drawing/2014/main" id="{C6D210FA-3155-8F23-E344-6646F2225A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4EBF9E-E8A4-4C34-9371-3EAF3FF5D94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EBA0C6A-B6AD-6E3E-F00A-3773A797FE1F}"/>
              </a:ext>
            </a:extLst>
          </p:cNvPr>
          <p:cNvSpPr txBox="1"/>
          <p:nvPr/>
        </p:nvSpPr>
        <p:spPr>
          <a:xfrm>
            <a:off x="4714874" y="2519363"/>
            <a:ext cx="6448425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hu-HU" altLang="hu-HU" sz="28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8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"col-12 col-sm-6 </a:t>
            </a:r>
            <a:b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col-md-4 col-lg-3 col-xl-2 </a:t>
            </a:r>
            <a:b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col-xxl-1"</a:t>
            </a:r>
            <a:r>
              <a:rPr lang="hu-HU" altLang="hu-HU" sz="28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8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8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8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194" name="Picture 2" descr="Free Ai Generated Question illustration and picture">
            <a:extLst>
              <a:ext uri="{FF2B5EF4-FFF2-40B4-BE49-F238E27FC236}">
                <a16:creationId xmlns:a16="http://schemas.microsoft.com/office/drawing/2014/main" id="{682CFD13-82EB-36A7-63D4-1CAB61DE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519363"/>
            <a:ext cx="39338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D62FF3C-96EB-80C6-CC26-63A4BB12CE43}"/>
              </a:ext>
            </a:extLst>
          </p:cNvPr>
          <p:cNvSpPr txBox="1"/>
          <p:nvPr/>
        </p:nvSpPr>
        <p:spPr>
          <a:xfrm>
            <a:off x="4714873" y="4073426"/>
            <a:ext cx="6448425" cy="2308324"/>
          </a:xfrm>
          <a:prstGeom prst="rect">
            <a:avLst/>
          </a:prstGeom>
          <a:solidFill>
            <a:srgbClr val="FFFFAF"/>
          </a:solidFill>
        </p:spPr>
        <p:txBody>
          <a:bodyPr wrap="square">
            <a:spAutoFit/>
          </a:bodyPr>
          <a:lstStyle/>
          <a:p>
            <a:r>
              <a:rPr lang="hu-HU" sz="1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Irányelv: Az elkészült weblap reszponzív </a:t>
            </a:r>
            <a:br>
              <a:rPr lang="hu-HU" sz="1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hu-HU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Igaz legalább 1 oldal esetén, hogy a </a:t>
            </a:r>
            <a:r>
              <a:rPr lang="hu-HU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kijelzőmérettől</a:t>
            </a:r>
            <a:r>
              <a:rPr lang="hu-HU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függően legalább háromféle elrendezés van megvalósítva (okostelefon, tablet, nagyobb kijelző), amelyek közül a (leg)kisebb </a:t>
            </a:r>
            <a:r>
              <a:rPr lang="hu-HU" sz="1800" b="0" i="1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kijelzőméretre</a:t>
            </a:r>
            <a:r>
              <a:rPr lang="hu-HU" sz="1800" b="0" i="1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tervezett elrendezés egyetlen oszlopból áll, a (leg)nagyobbra tervezett pedig legalább két oszlopból. A tartalmi elemek (beleértve a képeket és a videókat) minden oldalon relatívan vannak méretezve.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219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089BD0-DD7E-4769-BF10-46270C6B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Vége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6BF755-1664-499F-9A23-D760872F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</p:spPr>
        <p:txBody>
          <a:bodyPr rtlCol="0"/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keretrendszerrel</a:t>
            </a:r>
          </a:p>
        </p:txBody>
      </p:sp>
      <p:sp>
        <p:nvSpPr>
          <p:cNvPr id="241668" name="Dia számának helye 3">
            <a:extLst>
              <a:ext uri="{FF2B5EF4-FFF2-40B4-BE49-F238E27FC236}">
                <a16:creationId xmlns:a16="http://schemas.microsoft.com/office/drawing/2014/main" id="{4039817B-4C61-4CB4-B53E-6FF5D2AFB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D79031B-DF09-4217-A2A1-21785728136E}" type="slidenum">
              <a:rPr lang="hu-HU" altLang="hu-HU" smtClean="0"/>
              <a:pPr/>
              <a:t>74</a:t>
            </a:fld>
            <a:endParaRPr lang="hu-HU" altLang="hu-HU"/>
          </a:p>
        </p:txBody>
      </p:sp>
    </p:spTree>
  </p:cSld>
  <p:clrMapOvr>
    <a:masterClrMapping/>
  </p:clrMapOvr>
  <p:transition spd="slow" advTm="542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6A13CE-F3F6-461D-93C2-6F414EE0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kijelzők mérete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379316-4434-42EE-87AF-2DB3222B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https://viewportsizer.com/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oldalon lekérdezhető az aktuális eszközre vonatkozó méret, illetve egy lista is található itt különböző eszközök méreteivel.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556" name="Dia számának helye 3">
            <a:extLst>
              <a:ext uri="{FF2B5EF4-FFF2-40B4-BE49-F238E27FC236}">
                <a16:creationId xmlns:a16="http://schemas.microsoft.com/office/drawing/2014/main" id="{F1DD53A7-6A1C-4C3C-B589-C5C6556CD8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0F16E8-BEED-4D01-B729-A2BF6CF6D07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3557" name="Kép 10">
            <a:extLst>
              <a:ext uri="{FF2B5EF4-FFF2-40B4-BE49-F238E27FC236}">
                <a16:creationId xmlns:a16="http://schemas.microsoft.com/office/drawing/2014/main" id="{0FB2FB3A-4EDF-4DC8-B94A-187E181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76"/>
          <a:stretch>
            <a:fillRect/>
          </a:stretch>
        </p:blipFill>
        <p:spPr bwMode="auto">
          <a:xfrm>
            <a:off x="614363" y="2767013"/>
            <a:ext cx="90201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Beszédbuborék: négyszög 12">
            <a:extLst>
              <a:ext uri="{FF2B5EF4-FFF2-40B4-BE49-F238E27FC236}">
                <a16:creationId xmlns:a16="http://schemas.microsoft.com/office/drawing/2014/main" id="{CA4B27D9-4EEC-4604-A922-B1A468670ADE}"/>
              </a:ext>
            </a:extLst>
          </p:cNvPr>
          <p:cNvSpPr/>
          <p:nvPr/>
        </p:nvSpPr>
        <p:spPr>
          <a:xfrm>
            <a:off x="6596063" y="2311400"/>
            <a:ext cx="1798637" cy="525463"/>
          </a:xfrm>
          <a:prstGeom prst="wedgeRectCallout">
            <a:avLst>
              <a:gd name="adj1" fmla="val -63884"/>
              <a:gd name="adj2" fmla="val 25320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Aktuális méret</a:t>
            </a:r>
          </a:p>
        </p:txBody>
      </p:sp>
      <p:pic>
        <p:nvPicPr>
          <p:cNvPr id="23559" name="Kép 14">
            <a:extLst>
              <a:ext uri="{FF2B5EF4-FFF2-40B4-BE49-F238E27FC236}">
                <a16:creationId xmlns:a16="http://schemas.microsoft.com/office/drawing/2014/main" id="{B63E6550-CFEF-4D52-BFFD-F77B5A1E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5"/>
          <a:stretch>
            <a:fillRect/>
          </a:stretch>
        </p:blipFill>
        <p:spPr bwMode="auto">
          <a:xfrm>
            <a:off x="614363" y="4487863"/>
            <a:ext cx="871220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F42D11BF-55CB-4750-8550-55DA6BC441F4}"/>
              </a:ext>
            </a:extLst>
          </p:cNvPr>
          <p:cNvSpPr/>
          <p:nvPr/>
        </p:nvSpPr>
        <p:spPr>
          <a:xfrm>
            <a:off x="8496300" y="4554538"/>
            <a:ext cx="2206625" cy="782637"/>
          </a:xfrm>
          <a:prstGeom prst="wedgeRectCallout">
            <a:avLst>
              <a:gd name="adj1" fmla="val -153263"/>
              <a:gd name="adj2" fmla="val 9711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Eszközök </a:t>
            </a:r>
            <a:r>
              <a:rPr lang="hu-HU" sz="2000" err="1"/>
              <a:t>viewport</a:t>
            </a:r>
            <a:r>
              <a:rPr lang="hu-HU" sz="2000"/>
              <a:t> méretei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73817F-8819-49C3-8A2D-163C2BFB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A kijelzők mérete</a:t>
            </a:r>
          </a:p>
        </p:txBody>
      </p:sp>
      <p:sp>
        <p:nvSpPr>
          <p:cNvPr id="25603" name="Dia számának helye 3">
            <a:extLst>
              <a:ext uri="{FF2B5EF4-FFF2-40B4-BE49-F238E27FC236}">
                <a16:creationId xmlns:a16="http://schemas.microsoft.com/office/drawing/2014/main" id="{1CE89EDA-B449-4594-9137-8800EAFC33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83D11C-30CE-4FC4-BCB0-11C1A7508DD7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5604" name="Kép 14">
            <a:extLst>
              <a:ext uri="{FF2B5EF4-FFF2-40B4-BE49-F238E27FC236}">
                <a16:creationId xmlns:a16="http://schemas.microsoft.com/office/drawing/2014/main" id="{BD364494-895A-4296-9E74-4642E3F8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5"/>
          <a:stretch>
            <a:fillRect/>
          </a:stretch>
        </p:blipFill>
        <p:spPr bwMode="auto">
          <a:xfrm>
            <a:off x="527050" y="1169988"/>
            <a:ext cx="871220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11B228C5-E655-47B2-B633-7C530CADA7CC}"/>
              </a:ext>
            </a:extLst>
          </p:cNvPr>
          <p:cNvSpPr/>
          <p:nvPr/>
        </p:nvSpPr>
        <p:spPr>
          <a:xfrm>
            <a:off x="5830888" y="3259138"/>
            <a:ext cx="2206625" cy="784225"/>
          </a:xfrm>
          <a:prstGeom prst="wedgeRectCallout">
            <a:avLst>
              <a:gd name="adj1" fmla="val -40040"/>
              <a:gd name="adj2" fmla="val -1592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Eszközök </a:t>
            </a:r>
            <a:r>
              <a:rPr lang="hu-HU" sz="2000" err="1"/>
              <a:t>viewport</a:t>
            </a:r>
            <a:r>
              <a:rPr lang="hu-HU" sz="2000"/>
              <a:t> méretei</a:t>
            </a:r>
          </a:p>
        </p:txBody>
      </p:sp>
      <p:sp>
        <p:nvSpPr>
          <p:cNvPr id="12" name="Beszédbuborék: négyszög 11">
            <a:extLst>
              <a:ext uri="{FF2B5EF4-FFF2-40B4-BE49-F238E27FC236}">
                <a16:creationId xmlns:a16="http://schemas.microsoft.com/office/drawing/2014/main" id="{CD5A4052-7EBB-4974-8E61-C875402A29CC}"/>
              </a:ext>
            </a:extLst>
          </p:cNvPr>
          <p:cNvSpPr/>
          <p:nvPr/>
        </p:nvSpPr>
        <p:spPr>
          <a:xfrm>
            <a:off x="1527175" y="3252788"/>
            <a:ext cx="2206625" cy="784225"/>
          </a:xfrm>
          <a:prstGeom prst="wedgeRectCallout">
            <a:avLst>
              <a:gd name="adj1" fmla="val 39939"/>
              <a:gd name="adj2" fmla="val -17149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Eszközök fizikai méretei</a:t>
            </a:r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34B53800-6910-4EF0-B199-EA53D9E1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4548188"/>
            <a:ext cx="10750550" cy="2093912"/>
          </a:xfrm>
        </p:spPr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Mobil eszközök esetén nagyon nagy különbség van az eszközök fizikai mérete, és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viewport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méret között.  Ennek oka, hogy a mobil eszközök pixelsűrűsége jóval nagyobb, mint a monitorok pixelsűrűsége.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szabvány ezért nem a fizikai pixelt veszi alapul, hanem az úgynevezett referencia pixelt.  A referencia pixel alapján átszámolt értékek láthatóak a táblázat 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width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és 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height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oszlopaiban.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3022D5-7BF0-41C1-9CE5-46F9445B4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f34579-3e6f-42cd-ae5e-7304b4b45ece"/>
    <ds:schemaRef ds:uri="04c2b129-1875-40e2-a542-542bd04e9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6A2169-73D2-4B90-A26E-CCBE01FB3D85}">
  <ds:schemaRefs>
    <ds:schemaRef ds:uri="http://schemas.microsoft.com/office/2006/metadata/properties"/>
    <ds:schemaRef ds:uri="http://schemas.microsoft.com/office/infopath/2007/PartnerControls"/>
    <ds:schemaRef ds:uri="04c2b129-1875-40e2-a542-542bd04e98b4"/>
    <ds:schemaRef ds:uri="ddf34579-3e6f-42cd-ae5e-7304b4b45ece"/>
  </ds:schemaRefs>
</ds:datastoreItem>
</file>

<file path=customXml/itemProps3.xml><?xml version="1.0" encoding="utf-8"?>
<ds:datastoreItem xmlns:ds="http://schemas.openxmlformats.org/officeDocument/2006/customXml" ds:itemID="{4A85C619-F8F2-464F-ACBA-60A6BD9FA1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Application>Microsoft Office PowerPoint</Application>
  <PresentationFormat>Widescreen</PresentationFormat>
  <Slides>74</Slides>
  <Notes>71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web1</vt:lpstr>
      <vt:lpstr>Ismerkedés a Bootstrap 5 keretrendszerreL</vt:lpstr>
      <vt:lpstr>Miről lesz szó?</vt:lpstr>
      <vt:lpstr>Demó és feladat állományok</vt:lpstr>
      <vt:lpstr>A reszponzív webdesign Alapfogalmai</vt:lpstr>
      <vt:lpstr>A viewport (nézetablak) fogalma</vt:lpstr>
      <vt:lpstr>Viewport (nézetablak)</vt:lpstr>
      <vt:lpstr>Viewport (nézetablak)</vt:lpstr>
      <vt:lpstr>A kijelzők mérete</vt:lpstr>
      <vt:lpstr>A kijelzők mérete</vt:lpstr>
      <vt:lpstr>Feladat</vt:lpstr>
      <vt:lpstr>A Viewport tulajdonságai</vt:lpstr>
      <vt:lpstr>Viewport (nézetablak)</vt:lpstr>
      <vt:lpstr>Viewport (nézetablak) - példa</vt:lpstr>
      <vt:lpstr>Viewport (nézetablak)</vt:lpstr>
      <vt:lpstr>Viewport (nézetablak)</vt:lpstr>
      <vt:lpstr>Viewport (nézetablak)</vt:lpstr>
      <vt:lpstr>Reszponzív webdesign – Alkalmazkodó tervezés</vt:lpstr>
      <vt:lpstr>Responsive Web Design (RWD) </vt:lpstr>
      <vt:lpstr>Az RWD főbb összetevői</vt:lpstr>
      <vt:lpstr>Az RWD főbb összetevői</vt:lpstr>
      <vt:lpstr>Az RWD főbb összetevői</vt:lpstr>
      <vt:lpstr>Média lekérdezések</vt:lpstr>
      <vt:lpstr>Média lekérdezések</vt:lpstr>
      <vt:lpstr>Média lekérdezések</vt:lpstr>
      <vt:lpstr>PowerPoint Presentation</vt:lpstr>
      <vt:lpstr>mobile first  (elsőként mobilra) tervezés</vt:lpstr>
      <vt:lpstr>mobile first (elsőként mobilra) tervezés</vt:lpstr>
      <vt:lpstr>mobile first (elsőként mobilra) tervezés</vt:lpstr>
      <vt:lpstr>Desktop-First Design (elsőként desktopra) tervezés</vt:lpstr>
      <vt:lpstr>Desktop-First Design (elsőként desktopra) tervezés</vt:lpstr>
      <vt:lpstr>Mikor melyik?</vt:lpstr>
      <vt:lpstr>Mi a bootstrap?</vt:lpstr>
      <vt:lpstr>Mi a bootstRap?</vt:lpstr>
      <vt:lpstr>Kompatibilitás</vt:lpstr>
      <vt:lpstr>Támogatott mobil böngészők</vt:lpstr>
      <vt:lpstr>Bootstrap használata</vt:lpstr>
      <vt:lpstr>letöltött csomag használata</vt:lpstr>
      <vt:lpstr>Használat a csomag letöltése nélkül</vt:lpstr>
      <vt:lpstr>Fix és folyékony elrendezések</vt:lpstr>
      <vt:lpstr>Bootstrap oldalelrendezés</vt:lpstr>
      <vt:lpstr>Bootstrap oldalelrendezés</vt:lpstr>
      <vt:lpstr>Feladat</vt:lpstr>
      <vt:lpstr>Feladat (Devtools)</vt:lpstr>
      <vt:lpstr>Feladat (Devtools)</vt:lpstr>
      <vt:lpstr>A rács (grid) használatának alapjai</vt:lpstr>
      <vt:lpstr>A bootstrap rácsrendszere</vt:lpstr>
      <vt:lpstr>A bootstrap rácsrendszere</vt:lpstr>
      <vt:lpstr>A bootstrap rácsrendszere</vt:lpstr>
      <vt:lpstr>Feladat</vt:lpstr>
      <vt:lpstr>Feladat</vt:lpstr>
      <vt:lpstr>A bootstrap rácsrendszere</vt:lpstr>
      <vt:lpstr>A rács eszközfüggő beállítása</vt:lpstr>
      <vt:lpstr>Eszközök csoportosítása</vt:lpstr>
      <vt:lpstr>Töréspontok használata</vt:lpstr>
      <vt:lpstr>Töréspontok használata</vt:lpstr>
      <vt:lpstr>Töréspontok használata</vt:lpstr>
      <vt:lpstr>Töréspontok használata</vt:lpstr>
      <vt:lpstr>Töréspontok használata</vt:lpstr>
      <vt:lpstr>Feladat</vt:lpstr>
      <vt:lpstr>Fix és folyékony elrendezés kombinálása</vt:lpstr>
      <vt:lpstr>Feladat</vt:lpstr>
      <vt:lpstr>Komplex példa</vt:lpstr>
      <vt:lpstr>gyakorló Feladat</vt:lpstr>
      <vt:lpstr>gyakorló Feladat</vt:lpstr>
      <vt:lpstr>megjelenítés módja (display)</vt:lpstr>
      <vt:lpstr>Elemek megjelenítési módja</vt:lpstr>
      <vt:lpstr>megjelenítés eszközcsoporttól függően</vt:lpstr>
      <vt:lpstr>Feladat</vt:lpstr>
      <vt:lpstr>Vizuális Sorrend (visual order) beállítása</vt:lpstr>
      <vt:lpstr>Vizuális sorrend</vt:lpstr>
      <vt:lpstr>gyakorló Feladat</vt:lpstr>
      <vt:lpstr>Önálló munka</vt:lpstr>
      <vt:lpstr>Feladat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Képek és tárolóelemek</dc:title>
  <dc:creator>Abonyi-Tóth Andor</dc:creator>
  <cp:revision>2</cp:revision>
  <dcterms:created xsi:type="dcterms:W3CDTF">2020-07-26T15:41:38Z</dcterms:created>
  <dcterms:modified xsi:type="dcterms:W3CDTF">2025-04-19T13:43:26Z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  <property fmtid="{D5CDD505-2E9C-101B-9397-08002B2CF9AE}" pid="3" name="MediaServiceImageTags">
    <vt:lpwstr/>
  </property>
</Properties>
</file>